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Barlow SemiCondensed Bold" charset="1" panose="00000806000000000000"/>
      <p:regular r:id="rId32"/>
    </p:embeddedFont>
    <p:embeddedFont>
      <p:font typeface="Arial Bold" charset="1" panose="020B0802020202020204"/>
      <p:regular r:id="rId33"/>
    </p:embeddedFont>
    <p:embeddedFont>
      <p:font typeface="Arial" charset="1" panose="020B0502020202020204"/>
      <p:regular r:id="rId34"/>
    </p:embeddedFont>
    <p:embeddedFont>
      <p:font typeface="Arial Italics" charset="1" panose="020B0502020202090204"/>
      <p:regular r:id="rId35"/>
    </p:embeddedFont>
    <p:embeddedFont>
      <p:font typeface="Arial Bold Italics" charset="1" panose="020B0802020202090204"/>
      <p:regular r:id="rId36"/>
    </p:embeddedFont>
    <p:embeddedFont>
      <p:font typeface="Univers Bold" charset="1" panose="020B0703030502020204"/>
      <p:regular r:id="rId37"/>
    </p:embeddedFont>
    <p:embeddedFont>
      <p:font typeface="Open Sans Ultra-Bold" charset="1" panose="00000000000000000000"/>
      <p:regular r:id="rId38"/>
    </p:embeddedFont>
    <p:embeddedFont>
      <p:font typeface="Be Vietnam Ultra-Bold" charset="1" panose="00000900000000000000"/>
      <p:regular r:id="rId39"/>
    </p:embeddedFont>
    <p:embeddedFont>
      <p:font typeface="Be Vietnam" charset="1" panose="00000500000000000000"/>
      <p:regular r:id="rId40"/>
    </p:embeddedFont>
    <p:embeddedFont>
      <p:font typeface="Be Vietnam Medium" charset="1" panose="00000600000000000000"/>
      <p:regular r:id="rId41"/>
    </p:embeddedFont>
    <p:embeddedFont>
      <p:font typeface="Poppins Medium" charset="1" panose="00000600000000000000"/>
      <p:regular r:id="rId42"/>
    </p:embeddedFont>
    <p:embeddedFont>
      <p:font typeface="Canva Sans Bold" charset="1" panose="020B0803030501040103"/>
      <p:regular r:id="rId43"/>
    </p:embeddedFont>
    <p:embeddedFont>
      <p:font typeface="Univers" charset="1" panose="020B0603020202020204"/>
      <p:regular r:id="rId44"/>
    </p:embeddedFont>
    <p:embeddedFont>
      <p:font typeface="Poppins Bold" charset="1" panose="00000800000000000000"/>
      <p:regular r:id="rId45"/>
    </p:embeddedFont>
    <p:embeddedFont>
      <p:font typeface="Poppins Semi-Bold" charset="1" panose="000007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29.jpeg>
</file>

<file path=ppt/media/image3.svg>
</file>

<file path=ppt/media/image30.png>
</file>

<file path=ppt/media/image31.svg>
</file>

<file path=ppt/media/image32.png>
</file>

<file path=ppt/media/image33.svg>
</file>

<file path=ppt/media/image34.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0.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3.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5.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2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27.png" Type="http://schemas.openxmlformats.org/officeDocument/2006/relationships/image"/><Relationship Id="rId4" Target="../media/image28.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9.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514930" y="-235513"/>
            <a:ext cx="7773070" cy="10447260"/>
            <a:chOff x="0" y="0"/>
            <a:chExt cx="26201929" cy="35216249"/>
          </a:xfrm>
        </p:grpSpPr>
        <p:sp>
          <p:nvSpPr>
            <p:cNvPr name="Freeform 3" id="3"/>
            <p:cNvSpPr/>
            <p:nvPr/>
          </p:nvSpPr>
          <p:spPr>
            <a:xfrm flipH="false" flipV="false" rot="0">
              <a:off x="0" y="0"/>
              <a:ext cx="26201877" cy="35216210"/>
            </a:xfrm>
            <a:custGeom>
              <a:avLst/>
              <a:gdLst/>
              <a:ahLst/>
              <a:cxnLst/>
              <a:rect r="r" b="b" t="t" l="l"/>
              <a:pathLst>
                <a:path h="35216210" w="26201877">
                  <a:moveTo>
                    <a:pt x="4259326" y="0"/>
                  </a:moveTo>
                  <a:lnTo>
                    <a:pt x="0" y="12798171"/>
                  </a:lnTo>
                  <a:lnTo>
                    <a:pt x="12784709" y="35216210"/>
                  </a:lnTo>
                  <a:lnTo>
                    <a:pt x="26201877" y="35216210"/>
                  </a:lnTo>
                  <a:lnTo>
                    <a:pt x="26201877" y="0"/>
                  </a:lnTo>
                  <a:close/>
                </a:path>
              </a:pathLst>
            </a:custGeom>
            <a:blipFill>
              <a:blip r:embed="rId2"/>
              <a:stretch>
                <a:fillRect l="-17201" t="0" r="-17201" b="0"/>
              </a:stretch>
            </a:blipFill>
          </p:spPr>
        </p:sp>
      </p:grpSp>
      <p:grpSp>
        <p:nvGrpSpPr>
          <p:cNvPr name="Group 4" id="4"/>
          <p:cNvGrpSpPr/>
          <p:nvPr/>
        </p:nvGrpSpPr>
        <p:grpSpPr>
          <a:xfrm rot="0">
            <a:off x="9638636" y="8246450"/>
            <a:ext cx="3389448" cy="2965767"/>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6" id="6"/>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3614395">
            <a:off x="6083678" y="8351764"/>
            <a:ext cx="11928623" cy="865671"/>
            <a:chOff x="0" y="0"/>
            <a:chExt cx="3139792" cy="227858"/>
          </a:xfrm>
        </p:grpSpPr>
        <p:sp>
          <p:nvSpPr>
            <p:cNvPr name="Freeform 8" id="8"/>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051D64"/>
            </a:solidFill>
          </p:spPr>
        </p:sp>
        <p:sp>
          <p:nvSpPr>
            <p:cNvPr name="TextBox 9" id="9"/>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4292735">
            <a:off x="4945360" y="-3542151"/>
            <a:ext cx="9386553" cy="4929661"/>
            <a:chOff x="0" y="0"/>
            <a:chExt cx="435643" cy="228792"/>
          </a:xfrm>
        </p:grpSpPr>
        <p:sp>
          <p:nvSpPr>
            <p:cNvPr name="Freeform 11" id="11"/>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051D64"/>
            </a:solidFill>
          </p:spPr>
        </p:sp>
        <p:sp>
          <p:nvSpPr>
            <p:cNvPr name="TextBox 12" id="12"/>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3614395">
            <a:off x="3440918" y="4651828"/>
            <a:ext cx="14927679" cy="865671"/>
            <a:chOff x="0" y="0"/>
            <a:chExt cx="3929188" cy="227858"/>
          </a:xfrm>
        </p:grpSpPr>
        <p:sp>
          <p:nvSpPr>
            <p:cNvPr name="Freeform 14" id="14"/>
            <p:cNvSpPr/>
            <p:nvPr/>
          </p:nvSpPr>
          <p:spPr>
            <a:xfrm flipH="false" flipV="false" rot="0">
              <a:off x="0" y="0"/>
              <a:ext cx="3929188" cy="227858"/>
            </a:xfrm>
            <a:custGeom>
              <a:avLst/>
              <a:gdLst/>
              <a:ahLst/>
              <a:cxnLst/>
              <a:rect r="r" b="b" t="t" l="l"/>
              <a:pathLst>
                <a:path h="227858" w="3929188">
                  <a:moveTo>
                    <a:pt x="3725988" y="0"/>
                  </a:moveTo>
                  <a:lnTo>
                    <a:pt x="0" y="0"/>
                  </a:lnTo>
                  <a:lnTo>
                    <a:pt x="203200" y="227858"/>
                  </a:lnTo>
                  <a:lnTo>
                    <a:pt x="3929188" y="227858"/>
                  </a:lnTo>
                  <a:lnTo>
                    <a:pt x="3725988" y="0"/>
                  </a:lnTo>
                  <a:close/>
                </a:path>
              </a:pathLst>
            </a:custGeom>
            <a:solidFill>
              <a:srgbClr val="0088B6"/>
            </a:solidFill>
          </p:spPr>
        </p:sp>
        <p:sp>
          <p:nvSpPr>
            <p:cNvPr name="TextBox 15" id="15"/>
            <p:cNvSpPr txBox="true"/>
            <p:nvPr/>
          </p:nvSpPr>
          <p:spPr>
            <a:xfrm>
              <a:off x="101600" y="-38100"/>
              <a:ext cx="3725988"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7180252">
            <a:off x="8779147" y="6186141"/>
            <a:ext cx="1433634" cy="625239"/>
            <a:chOff x="0" y="0"/>
            <a:chExt cx="812800" cy="354480"/>
          </a:xfrm>
        </p:grpSpPr>
        <p:sp>
          <p:nvSpPr>
            <p:cNvPr name="Freeform 17" id="17"/>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18" id="18"/>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7180252">
            <a:off x="9465135" y="7391474"/>
            <a:ext cx="1433634" cy="625239"/>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51D64"/>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196561" y="4511122"/>
            <a:ext cx="9018712" cy="1587500"/>
          </a:xfrm>
          <a:prstGeom prst="rect">
            <a:avLst/>
          </a:prstGeom>
        </p:spPr>
        <p:txBody>
          <a:bodyPr anchor="t" rtlCol="false" tIns="0" lIns="0" bIns="0" rIns="0">
            <a:spAutoFit/>
          </a:bodyPr>
          <a:lstStyle/>
          <a:p>
            <a:pPr algn="ctr">
              <a:lnSpc>
                <a:spcPts val="6250"/>
              </a:lnSpc>
            </a:pPr>
            <a:r>
              <a:rPr lang="en-US" sz="5000">
                <a:solidFill>
                  <a:srgbClr val="000000"/>
                </a:solidFill>
                <a:latin typeface="Barlow SemiCondensed Bold"/>
              </a:rPr>
              <a:t>XÂY DỰNG TRANG WEB </a:t>
            </a:r>
          </a:p>
          <a:p>
            <a:pPr algn="ctr">
              <a:lnSpc>
                <a:spcPts val="6250"/>
              </a:lnSpc>
            </a:pPr>
            <a:r>
              <a:rPr lang="en-US" sz="5000">
                <a:solidFill>
                  <a:srgbClr val="000000"/>
                </a:solidFill>
                <a:latin typeface="Barlow SemiCondensed Bold"/>
              </a:rPr>
              <a:t>GIỚI THIỆU ĐẶC SẢN TỈNH TRÀ VINH</a:t>
            </a:r>
          </a:p>
        </p:txBody>
      </p:sp>
      <p:sp>
        <p:nvSpPr>
          <p:cNvPr name="TextBox 23" id="23"/>
          <p:cNvSpPr txBox="true"/>
          <p:nvPr/>
        </p:nvSpPr>
        <p:spPr>
          <a:xfrm rot="0">
            <a:off x="1028700" y="1590571"/>
            <a:ext cx="6807406" cy="1764030"/>
          </a:xfrm>
          <a:prstGeom prst="rect">
            <a:avLst/>
          </a:prstGeom>
        </p:spPr>
        <p:txBody>
          <a:bodyPr anchor="t" rtlCol="false" tIns="0" lIns="0" bIns="0" rIns="0">
            <a:spAutoFit/>
          </a:bodyPr>
          <a:lstStyle/>
          <a:p>
            <a:pPr algn="ctr">
              <a:lnSpc>
                <a:spcPts val="3375"/>
              </a:lnSpc>
            </a:pPr>
            <a:r>
              <a:rPr lang="en-US" sz="2700">
                <a:solidFill>
                  <a:srgbClr val="000000"/>
                </a:solidFill>
                <a:latin typeface="Arial Bold"/>
              </a:rPr>
              <a:t>BÁO CÁO KẾT THÚC HỌC PHẦN</a:t>
            </a:r>
          </a:p>
          <a:p>
            <a:pPr algn="ctr">
              <a:lnSpc>
                <a:spcPts val="3375"/>
              </a:lnSpc>
            </a:pPr>
            <a:r>
              <a:rPr lang="en-US" sz="2700">
                <a:solidFill>
                  <a:srgbClr val="000000"/>
                </a:solidFill>
                <a:latin typeface="Arial Bold"/>
              </a:rPr>
              <a:t>CÔNG NGHỆ PHÂN MỀM</a:t>
            </a:r>
          </a:p>
          <a:p>
            <a:pPr algn="ctr">
              <a:lnSpc>
                <a:spcPts val="3375"/>
              </a:lnSpc>
            </a:pPr>
            <a:r>
              <a:rPr lang="en-US" sz="2700">
                <a:solidFill>
                  <a:srgbClr val="000000"/>
                </a:solidFill>
                <a:latin typeface="Arial Bold"/>
              </a:rPr>
              <a:t>(MSHP: 220055)</a:t>
            </a:r>
          </a:p>
          <a:p>
            <a:pPr algn="ctr">
              <a:lnSpc>
                <a:spcPts val="3375"/>
              </a:lnSpc>
            </a:pPr>
          </a:p>
        </p:txBody>
      </p:sp>
      <p:sp>
        <p:nvSpPr>
          <p:cNvPr name="TextBox 24" id="24"/>
          <p:cNvSpPr txBox="true"/>
          <p:nvPr/>
        </p:nvSpPr>
        <p:spPr>
          <a:xfrm rot="0">
            <a:off x="1028700" y="7216638"/>
            <a:ext cx="7514859" cy="2512696"/>
          </a:xfrm>
          <a:prstGeom prst="rect">
            <a:avLst/>
          </a:prstGeom>
        </p:spPr>
        <p:txBody>
          <a:bodyPr anchor="t" rtlCol="false" tIns="0" lIns="0" bIns="0" rIns="0">
            <a:spAutoFit/>
          </a:bodyPr>
          <a:lstStyle/>
          <a:p>
            <a:pPr algn="just">
              <a:lnSpc>
                <a:spcPts val="4949"/>
              </a:lnSpc>
            </a:pPr>
            <a:r>
              <a:rPr lang="en-US" sz="3299">
                <a:solidFill>
                  <a:srgbClr val="000000"/>
                </a:solidFill>
                <a:latin typeface="Arial"/>
              </a:rPr>
              <a:t>Sinh viên thực hiện:</a:t>
            </a:r>
          </a:p>
          <a:p>
            <a:pPr algn="just">
              <a:lnSpc>
                <a:spcPts val="4949"/>
              </a:lnSpc>
            </a:pPr>
            <a:r>
              <a:rPr lang="en-US" sz="3299">
                <a:solidFill>
                  <a:srgbClr val="000000"/>
                </a:solidFill>
                <a:latin typeface="Arial Italics"/>
              </a:rPr>
              <a:t>Võ Thị Diểm                     110121013</a:t>
            </a:r>
          </a:p>
          <a:p>
            <a:pPr algn="just">
              <a:lnSpc>
                <a:spcPts val="4949"/>
              </a:lnSpc>
            </a:pPr>
            <a:r>
              <a:rPr lang="en-US" sz="3299">
                <a:solidFill>
                  <a:srgbClr val="000000"/>
                </a:solidFill>
                <a:latin typeface="Arial Italics"/>
              </a:rPr>
              <a:t>Diệp Tú Như                     110121074</a:t>
            </a:r>
          </a:p>
          <a:p>
            <a:pPr algn="just">
              <a:lnSpc>
                <a:spcPts val="4949"/>
              </a:lnSpc>
            </a:pPr>
            <a:r>
              <a:rPr lang="en-US" sz="3299">
                <a:solidFill>
                  <a:srgbClr val="000000"/>
                </a:solidFill>
                <a:latin typeface="Arial Italics"/>
              </a:rPr>
              <a:t>Trần Văn Sang                 110121094</a:t>
            </a:r>
          </a:p>
        </p:txBody>
      </p:sp>
      <p:sp>
        <p:nvSpPr>
          <p:cNvPr name="TextBox 25" id="25"/>
          <p:cNvSpPr txBox="true"/>
          <p:nvPr/>
        </p:nvSpPr>
        <p:spPr>
          <a:xfrm rot="0">
            <a:off x="1028700" y="5810523"/>
            <a:ext cx="8925550" cy="1893571"/>
          </a:xfrm>
          <a:prstGeom prst="rect">
            <a:avLst/>
          </a:prstGeom>
        </p:spPr>
        <p:txBody>
          <a:bodyPr anchor="t" rtlCol="false" tIns="0" lIns="0" bIns="0" rIns="0">
            <a:spAutoFit/>
          </a:bodyPr>
          <a:lstStyle/>
          <a:p>
            <a:pPr algn="just">
              <a:lnSpc>
                <a:spcPts val="4949"/>
              </a:lnSpc>
            </a:pPr>
          </a:p>
          <a:p>
            <a:pPr algn="just">
              <a:lnSpc>
                <a:spcPts val="4949"/>
              </a:lnSpc>
            </a:pPr>
            <a:r>
              <a:rPr lang="en-US" sz="3299">
                <a:solidFill>
                  <a:srgbClr val="000000"/>
                </a:solidFill>
                <a:latin typeface="Arial Bold"/>
              </a:rPr>
              <a:t>GVHD: </a:t>
            </a:r>
            <a:r>
              <a:rPr lang="en-US" sz="3299">
                <a:solidFill>
                  <a:srgbClr val="000000"/>
                </a:solidFill>
                <a:latin typeface="Arial Bold Italics"/>
              </a:rPr>
              <a:t>TS. Nguyễn Bảo Ân</a:t>
            </a:r>
          </a:p>
          <a:p>
            <a:pPr algn="just">
              <a:lnSpc>
                <a:spcPts val="494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2.1 </a:t>
            </a:r>
            <a:r>
              <a:rPr lang="en-US" sz="4499">
                <a:solidFill>
                  <a:srgbClr val="24307F"/>
                </a:solidFill>
                <a:latin typeface="Univers Bold"/>
              </a:rPr>
              <a:t>  LÝ THUYẾT VỀ AGILE </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482991" y="2946254"/>
            <a:ext cx="8113047" cy="5910171"/>
          </a:xfrm>
          <a:custGeom>
            <a:avLst/>
            <a:gdLst/>
            <a:ahLst/>
            <a:cxnLst/>
            <a:rect r="r" b="b" t="t" l="l"/>
            <a:pathLst>
              <a:path h="5910171" w="8113047">
                <a:moveTo>
                  <a:pt x="0" y="0"/>
                </a:moveTo>
                <a:lnTo>
                  <a:pt x="8113046" y="0"/>
                </a:lnTo>
                <a:lnTo>
                  <a:pt x="8113046" y="5910172"/>
                </a:lnTo>
                <a:lnTo>
                  <a:pt x="0" y="5910172"/>
                </a:lnTo>
                <a:lnTo>
                  <a:pt x="0" y="0"/>
                </a:lnTo>
                <a:close/>
              </a:path>
            </a:pathLst>
          </a:custGeom>
          <a:blipFill>
            <a:blip r:embed="rId3"/>
            <a:stretch>
              <a:fillRect l="-4567" t="0" r="-4567" b="0"/>
            </a:stretch>
          </a:blipFill>
        </p:spPr>
      </p:sp>
      <p:sp>
        <p:nvSpPr>
          <p:cNvPr name="TextBox 18" id="18"/>
          <p:cNvSpPr txBox="true"/>
          <p:nvPr/>
        </p:nvSpPr>
        <p:spPr>
          <a:xfrm rot="0">
            <a:off x="440713" y="2898342"/>
            <a:ext cx="8500215" cy="6955155"/>
          </a:xfrm>
          <a:prstGeom prst="rect">
            <a:avLst/>
          </a:prstGeom>
        </p:spPr>
        <p:txBody>
          <a:bodyPr anchor="t" rtlCol="false" tIns="0" lIns="0" bIns="0" rIns="0">
            <a:spAutoFit/>
          </a:bodyPr>
          <a:lstStyle/>
          <a:p>
            <a:pPr algn="just" marL="712470" indent="-356235" lvl="1">
              <a:lnSpc>
                <a:spcPts val="4620"/>
              </a:lnSpc>
              <a:buFont typeface="Arial"/>
              <a:buChar char="•"/>
            </a:pPr>
            <a:r>
              <a:rPr lang="en-US" sz="3300">
                <a:solidFill>
                  <a:srgbClr val="000000"/>
                </a:solidFill>
                <a:latin typeface="Be Vietnam"/>
              </a:rPr>
              <a:t>Khó lên kế hoạch dự án</a:t>
            </a:r>
          </a:p>
          <a:p>
            <a:pPr algn="just" marL="712470" indent="-356235" lvl="1">
              <a:lnSpc>
                <a:spcPts val="4620"/>
              </a:lnSpc>
              <a:buFont typeface="Arial"/>
              <a:buChar char="•"/>
            </a:pPr>
            <a:r>
              <a:rPr lang="en-US" sz="3300">
                <a:solidFill>
                  <a:srgbClr val="000000"/>
                </a:solidFill>
                <a:latin typeface="Be Vietnam"/>
              </a:rPr>
              <a:t>Bắt buộc phải hướng dẫn và đào tạo chi tiết</a:t>
            </a:r>
          </a:p>
          <a:p>
            <a:pPr algn="just" marL="712470" indent="-356235" lvl="1">
              <a:lnSpc>
                <a:spcPts val="4620"/>
              </a:lnSpc>
              <a:buFont typeface="Arial"/>
              <a:buChar char="•"/>
            </a:pPr>
            <a:r>
              <a:rPr lang="en-US" sz="3300">
                <a:solidFill>
                  <a:srgbClr val="000000"/>
                </a:solidFill>
                <a:latin typeface="Be Vietnam"/>
              </a:rPr>
              <a:t>Ít tài liệu hướng dẫn về dự án và không xác định rõ được kỳ vọng và thành phẩm ngay từ đầu</a:t>
            </a:r>
          </a:p>
          <a:p>
            <a:pPr algn="just" marL="712470" indent="-356235" lvl="1">
              <a:lnSpc>
                <a:spcPts val="4620"/>
              </a:lnSpc>
              <a:buFont typeface="Arial"/>
              <a:buChar char="•"/>
            </a:pPr>
            <a:r>
              <a:rPr lang="en-US" sz="3300">
                <a:solidFill>
                  <a:srgbClr val="000000"/>
                </a:solidFill>
                <a:latin typeface="Be Vietnam"/>
              </a:rPr>
              <a:t>Ít tài liệu hướng dẫn về dự án và không xác định rõ được kỳ vọng và thành phẩm ngay từ đầu</a:t>
            </a:r>
          </a:p>
          <a:p>
            <a:pPr algn="just" marL="712470" indent="-356235" lvl="1">
              <a:lnSpc>
                <a:spcPts val="4620"/>
              </a:lnSpc>
              <a:buFont typeface="Arial"/>
              <a:buChar char="•"/>
            </a:pPr>
            <a:r>
              <a:rPr lang="en-US" sz="3300">
                <a:solidFill>
                  <a:srgbClr val="000000"/>
                </a:solidFill>
                <a:latin typeface="Be Vietnam"/>
              </a:rPr>
              <a:t>Ít tài liệu hướng dẫn về dự án và không xác định rõ được kỳ vọng và thành phẩm ngay từ đầu</a:t>
            </a:r>
          </a:p>
        </p:txBody>
      </p:sp>
      <p:sp>
        <p:nvSpPr>
          <p:cNvPr name="TextBox 19" id="19"/>
          <p:cNvSpPr txBox="true"/>
          <p:nvPr/>
        </p:nvSpPr>
        <p:spPr>
          <a:xfrm rot="0">
            <a:off x="746563" y="2036209"/>
            <a:ext cx="5423273" cy="1445895"/>
          </a:xfrm>
          <a:prstGeom prst="rect">
            <a:avLst/>
          </a:prstGeom>
        </p:spPr>
        <p:txBody>
          <a:bodyPr anchor="t" rtlCol="false" tIns="0" lIns="0" bIns="0" rIns="0">
            <a:spAutoFit/>
          </a:bodyPr>
          <a:lstStyle/>
          <a:p>
            <a:pPr algn="just">
              <a:lnSpc>
                <a:spcPts val="5880"/>
              </a:lnSpc>
            </a:pPr>
            <a:r>
              <a:rPr lang="en-US" sz="4200">
                <a:solidFill>
                  <a:srgbClr val="000000"/>
                </a:solidFill>
                <a:latin typeface="Be Vietnam Ultra-Bold"/>
              </a:rPr>
              <a:t>    Nhược điểm Agile</a:t>
            </a:r>
          </a:p>
          <a:p>
            <a:pPr algn="just">
              <a:lnSpc>
                <a:spcPts val="588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2.2 </a:t>
            </a:r>
            <a:r>
              <a:rPr lang="en-US" sz="4499">
                <a:solidFill>
                  <a:srgbClr val="24307F"/>
                </a:solidFill>
                <a:latin typeface="Univers Bold"/>
              </a:rPr>
              <a:t>  LÝ THUYẾT VỀ SCRUM</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482991" y="2946254"/>
            <a:ext cx="8113047" cy="5910171"/>
          </a:xfrm>
          <a:custGeom>
            <a:avLst/>
            <a:gdLst/>
            <a:ahLst/>
            <a:cxnLst/>
            <a:rect r="r" b="b" t="t" l="l"/>
            <a:pathLst>
              <a:path h="5910171" w="8113047">
                <a:moveTo>
                  <a:pt x="0" y="0"/>
                </a:moveTo>
                <a:lnTo>
                  <a:pt x="8113046" y="0"/>
                </a:lnTo>
                <a:lnTo>
                  <a:pt x="8113046" y="5910172"/>
                </a:lnTo>
                <a:lnTo>
                  <a:pt x="0" y="5910172"/>
                </a:lnTo>
                <a:lnTo>
                  <a:pt x="0" y="0"/>
                </a:lnTo>
                <a:close/>
              </a:path>
            </a:pathLst>
          </a:custGeom>
          <a:blipFill>
            <a:blip r:embed="rId3"/>
            <a:stretch>
              <a:fillRect l="-4669" t="0" r="-4669" b="0"/>
            </a:stretch>
          </a:blipFill>
        </p:spPr>
      </p:sp>
      <p:sp>
        <p:nvSpPr>
          <p:cNvPr name="TextBox 18" id="18"/>
          <p:cNvSpPr txBox="true"/>
          <p:nvPr/>
        </p:nvSpPr>
        <p:spPr>
          <a:xfrm rot="0">
            <a:off x="257015" y="2764790"/>
            <a:ext cx="8886985" cy="6493510"/>
          </a:xfrm>
          <a:prstGeom prst="rect">
            <a:avLst/>
          </a:prstGeom>
        </p:spPr>
        <p:txBody>
          <a:bodyPr anchor="t" rtlCol="false" tIns="0" lIns="0" bIns="0" rIns="0">
            <a:spAutoFit/>
          </a:bodyPr>
          <a:lstStyle/>
          <a:p>
            <a:pPr algn="just" marL="669289" indent="-334645" lvl="1">
              <a:lnSpc>
                <a:spcPts val="4339"/>
              </a:lnSpc>
              <a:buFont typeface="Arial"/>
              <a:buChar char="•"/>
            </a:pPr>
            <a:r>
              <a:rPr lang="en-US" sz="3099">
                <a:solidFill>
                  <a:srgbClr val="000000"/>
                </a:solidFill>
                <a:latin typeface="Be Vietnam"/>
              </a:rPr>
              <a:t>Scrum được xem là mô hình phổ biến nhất trong các phương pháp vận hành doanh nghiệp theo phương pháp luận Agile là một Agile framework giúp đội ngũ dự án quản lý công việc của học thông qua các giá trị, nguyên tắc và thực tiễn. </a:t>
            </a:r>
          </a:p>
          <a:p>
            <a:pPr algn="just" marL="669289" indent="-334645" lvl="1">
              <a:lnSpc>
                <a:spcPts val="4339"/>
              </a:lnSpc>
              <a:buFont typeface="Arial"/>
              <a:buChar char="•"/>
            </a:pPr>
            <a:r>
              <a:rPr lang="en-US" sz="3099">
                <a:solidFill>
                  <a:srgbClr val="000000"/>
                </a:solidFill>
                <a:latin typeface="Be Vietnam"/>
              </a:rPr>
              <a:t>Scrum được hình thành bởi 3 nguyên tắc cốt lõi: Minh bạch – Kiểm tra – Thích ứng, do vậy mô hình này được các nhà quản lý ưa chuộng áp dụng mỗi khi cần nâng cao hiệu quả làm việc nhóm.</a:t>
            </a:r>
          </a:p>
          <a:p>
            <a:pPr algn="just">
              <a:lnSpc>
                <a:spcPts val="433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2.2 </a:t>
            </a:r>
            <a:r>
              <a:rPr lang="en-US" sz="4499">
                <a:solidFill>
                  <a:srgbClr val="24307F"/>
                </a:solidFill>
                <a:latin typeface="Univers Bold"/>
              </a:rPr>
              <a:t>  LÝ THUYẾT VỀ SCRUM</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482991" y="2946254"/>
            <a:ext cx="8113047" cy="5910171"/>
          </a:xfrm>
          <a:custGeom>
            <a:avLst/>
            <a:gdLst/>
            <a:ahLst/>
            <a:cxnLst/>
            <a:rect r="r" b="b" t="t" l="l"/>
            <a:pathLst>
              <a:path h="5910171" w="8113047">
                <a:moveTo>
                  <a:pt x="0" y="0"/>
                </a:moveTo>
                <a:lnTo>
                  <a:pt x="8113046" y="0"/>
                </a:lnTo>
                <a:lnTo>
                  <a:pt x="8113046" y="5910172"/>
                </a:lnTo>
                <a:lnTo>
                  <a:pt x="0" y="5910172"/>
                </a:lnTo>
                <a:lnTo>
                  <a:pt x="0" y="0"/>
                </a:lnTo>
                <a:close/>
              </a:path>
            </a:pathLst>
          </a:custGeom>
          <a:blipFill>
            <a:blip r:embed="rId3"/>
            <a:stretch>
              <a:fillRect l="-19049" t="0" r="-19049" b="0"/>
            </a:stretch>
          </a:blipFill>
        </p:spPr>
      </p:sp>
      <p:sp>
        <p:nvSpPr>
          <p:cNvPr name="TextBox 18" id="18"/>
          <p:cNvSpPr txBox="true"/>
          <p:nvPr/>
        </p:nvSpPr>
        <p:spPr>
          <a:xfrm rot="0">
            <a:off x="596006" y="3258039"/>
            <a:ext cx="8886985" cy="679450"/>
          </a:xfrm>
          <a:prstGeom prst="rect">
            <a:avLst/>
          </a:prstGeom>
        </p:spPr>
        <p:txBody>
          <a:bodyPr anchor="t" rtlCol="false" tIns="0" lIns="0" bIns="0" rIns="0">
            <a:spAutoFit/>
          </a:bodyPr>
          <a:lstStyle/>
          <a:p>
            <a:pPr algn="just">
              <a:lnSpc>
                <a:spcPts val="5599"/>
              </a:lnSpc>
            </a:pPr>
            <a:r>
              <a:rPr lang="en-US" sz="3999">
                <a:solidFill>
                  <a:srgbClr val="000000"/>
                </a:solidFill>
                <a:latin typeface="Be Vietnam Ultra-Bold"/>
              </a:rPr>
              <a:t>    Các vai trò trong Scrum</a:t>
            </a:r>
          </a:p>
        </p:txBody>
      </p:sp>
      <p:sp>
        <p:nvSpPr>
          <p:cNvPr name="TextBox 19" id="19"/>
          <p:cNvSpPr txBox="true"/>
          <p:nvPr/>
        </p:nvSpPr>
        <p:spPr>
          <a:xfrm rot="0">
            <a:off x="1028700" y="4232764"/>
            <a:ext cx="8886985" cy="2597150"/>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000000"/>
                </a:solidFill>
                <a:latin typeface="Be Vietnam"/>
              </a:rPr>
              <a:t>Product Owner</a:t>
            </a:r>
          </a:p>
          <a:p>
            <a:pPr algn="just" marL="755651" indent="-377825" lvl="1">
              <a:lnSpc>
                <a:spcPts val="5950"/>
              </a:lnSpc>
              <a:buFont typeface="Arial"/>
              <a:buChar char="•"/>
            </a:pPr>
            <a:r>
              <a:rPr lang="en-US" sz="3500">
                <a:solidFill>
                  <a:srgbClr val="000000"/>
                </a:solidFill>
                <a:latin typeface="Be Vietnam"/>
              </a:rPr>
              <a:t>Product Increment</a:t>
            </a:r>
          </a:p>
          <a:p>
            <a:pPr algn="just" marL="755651" indent="-377825" lvl="1">
              <a:lnSpc>
                <a:spcPts val="4900"/>
              </a:lnSpc>
              <a:buFont typeface="Arial"/>
              <a:buChar char="•"/>
            </a:pPr>
            <a:r>
              <a:rPr lang="en-US" sz="3500">
                <a:solidFill>
                  <a:srgbClr val="000000"/>
                </a:solidFill>
                <a:latin typeface="Be Vietnam"/>
              </a:rPr>
              <a:t>Scrum Master</a:t>
            </a:r>
          </a:p>
          <a:p>
            <a:pPr algn="just" marL="755651" indent="-377825" lvl="1">
              <a:lnSpc>
                <a:spcPts val="4900"/>
              </a:lnSpc>
              <a:buFont typeface="Arial"/>
              <a:buChar char="•"/>
            </a:pPr>
            <a:r>
              <a:rPr lang="en-US" sz="3500">
                <a:solidFill>
                  <a:srgbClr val="000000"/>
                </a:solidFill>
                <a:latin typeface="Be Vietnam"/>
              </a:rPr>
              <a:t>Development Team</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2.2 </a:t>
            </a:r>
            <a:r>
              <a:rPr lang="en-US" sz="4499">
                <a:solidFill>
                  <a:srgbClr val="24307F"/>
                </a:solidFill>
                <a:latin typeface="Univers Bold"/>
              </a:rPr>
              <a:t>  LÝ THUYẾT VỀ SCRUM</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482991" y="2946254"/>
            <a:ext cx="8113047" cy="5910171"/>
          </a:xfrm>
          <a:custGeom>
            <a:avLst/>
            <a:gdLst/>
            <a:ahLst/>
            <a:cxnLst/>
            <a:rect r="r" b="b" t="t" l="l"/>
            <a:pathLst>
              <a:path h="5910171" w="8113047">
                <a:moveTo>
                  <a:pt x="0" y="0"/>
                </a:moveTo>
                <a:lnTo>
                  <a:pt x="8113046" y="0"/>
                </a:lnTo>
                <a:lnTo>
                  <a:pt x="8113046" y="5910172"/>
                </a:lnTo>
                <a:lnTo>
                  <a:pt x="0" y="5910172"/>
                </a:lnTo>
                <a:lnTo>
                  <a:pt x="0" y="0"/>
                </a:lnTo>
                <a:close/>
              </a:path>
            </a:pathLst>
          </a:custGeom>
          <a:blipFill>
            <a:blip r:embed="rId3"/>
            <a:stretch>
              <a:fillRect l="-4567" t="0" r="-4567" b="0"/>
            </a:stretch>
          </a:blipFill>
        </p:spPr>
      </p:sp>
      <p:sp>
        <p:nvSpPr>
          <p:cNvPr name="TextBox 18" id="18"/>
          <p:cNvSpPr txBox="true"/>
          <p:nvPr/>
        </p:nvSpPr>
        <p:spPr>
          <a:xfrm rot="0">
            <a:off x="596006" y="3258039"/>
            <a:ext cx="8886985" cy="679450"/>
          </a:xfrm>
          <a:prstGeom prst="rect">
            <a:avLst/>
          </a:prstGeom>
        </p:spPr>
        <p:txBody>
          <a:bodyPr anchor="t" rtlCol="false" tIns="0" lIns="0" bIns="0" rIns="0">
            <a:spAutoFit/>
          </a:bodyPr>
          <a:lstStyle/>
          <a:p>
            <a:pPr algn="just">
              <a:lnSpc>
                <a:spcPts val="5599"/>
              </a:lnSpc>
            </a:pPr>
            <a:r>
              <a:rPr lang="en-US" sz="3999">
                <a:solidFill>
                  <a:srgbClr val="000000"/>
                </a:solidFill>
                <a:latin typeface="Be Vietnam Ultra-Bold"/>
              </a:rPr>
              <a:t>   Tạo tác của Scrum</a:t>
            </a:r>
          </a:p>
        </p:txBody>
      </p:sp>
      <p:sp>
        <p:nvSpPr>
          <p:cNvPr name="TextBox 19" id="19"/>
          <p:cNvSpPr txBox="true"/>
          <p:nvPr/>
        </p:nvSpPr>
        <p:spPr>
          <a:xfrm rot="0">
            <a:off x="1028700" y="4714972"/>
            <a:ext cx="8886985" cy="1844675"/>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000000"/>
                </a:solidFill>
                <a:latin typeface="Be Vietnam"/>
              </a:rPr>
              <a:t>Product Backlog</a:t>
            </a:r>
          </a:p>
          <a:p>
            <a:pPr algn="just" marL="755651" indent="-377825" lvl="1">
              <a:lnSpc>
                <a:spcPts val="4900"/>
              </a:lnSpc>
              <a:buFont typeface="Arial"/>
              <a:buChar char="•"/>
            </a:pPr>
            <a:r>
              <a:rPr lang="en-US" sz="3500">
                <a:solidFill>
                  <a:srgbClr val="000000"/>
                </a:solidFill>
                <a:latin typeface="Be Vietnam"/>
              </a:rPr>
              <a:t>Sprint Backlog</a:t>
            </a:r>
          </a:p>
          <a:p>
            <a:pPr algn="just" marL="755651" indent="-377825" lvl="1">
              <a:lnSpc>
                <a:spcPts val="4900"/>
              </a:lnSpc>
              <a:buFont typeface="Arial"/>
              <a:buChar char="•"/>
            </a:pPr>
            <a:r>
              <a:rPr lang="en-US" sz="3500">
                <a:solidFill>
                  <a:srgbClr val="000000"/>
                </a:solidFill>
                <a:latin typeface="Be Vietnam"/>
              </a:rPr>
              <a:t>Product Increment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1823122">
            <a:off x="14137733" y="4180759"/>
            <a:ext cx="986875" cy="9790233"/>
            <a:chOff x="0" y="0"/>
            <a:chExt cx="307867" cy="3054173"/>
          </a:xfrm>
        </p:grpSpPr>
        <p:sp>
          <p:nvSpPr>
            <p:cNvPr name="Freeform 3" id="3"/>
            <p:cNvSpPr/>
            <p:nvPr/>
          </p:nvSpPr>
          <p:spPr>
            <a:xfrm flipH="false" flipV="false" rot="0">
              <a:off x="0" y="0"/>
              <a:ext cx="307867" cy="3054173"/>
            </a:xfrm>
            <a:custGeom>
              <a:avLst/>
              <a:gdLst/>
              <a:ahLst/>
              <a:cxnLst/>
              <a:rect r="r" b="b" t="t" l="l"/>
              <a:pathLst>
                <a:path h="3054173" w="307867">
                  <a:moveTo>
                    <a:pt x="0" y="0"/>
                  </a:moveTo>
                  <a:lnTo>
                    <a:pt x="307867" y="0"/>
                  </a:lnTo>
                  <a:lnTo>
                    <a:pt x="307867" y="3054173"/>
                  </a:lnTo>
                  <a:lnTo>
                    <a:pt x="0" y="3054173"/>
                  </a:lnTo>
                  <a:close/>
                </a:path>
              </a:pathLst>
            </a:custGeom>
            <a:gradFill rotWithShape="true">
              <a:gsLst>
                <a:gs pos="0">
                  <a:srgbClr val="27AAE1">
                    <a:alpha val="0"/>
                  </a:srgbClr>
                </a:gs>
                <a:gs pos="100000">
                  <a:srgbClr val="269ED6">
                    <a:alpha val="100000"/>
                  </a:srgbClr>
                </a:gs>
              </a:gsLst>
              <a:lin ang="5400000"/>
            </a:gradFill>
          </p:spPr>
        </p:sp>
        <p:sp>
          <p:nvSpPr>
            <p:cNvPr name="TextBox 4" id="4"/>
            <p:cNvSpPr txBox="true"/>
            <p:nvPr/>
          </p:nvSpPr>
          <p:spPr>
            <a:xfrm>
              <a:off x="0" y="-28575"/>
              <a:ext cx="307867" cy="3082748"/>
            </a:xfrm>
            <a:prstGeom prst="rect">
              <a:avLst/>
            </a:prstGeom>
          </p:spPr>
          <p:txBody>
            <a:bodyPr anchor="ctr" rtlCol="false" tIns="49237" lIns="49237" bIns="49237" rIns="49237"/>
            <a:lstStyle/>
            <a:p>
              <a:pPr algn="ctr">
                <a:lnSpc>
                  <a:spcPts val="1492"/>
                </a:lnSpc>
                <a:spcBef>
                  <a:spcPct val="0"/>
                </a:spcBef>
              </a:pPr>
            </a:p>
          </p:txBody>
        </p:sp>
      </p:grpSp>
      <p:grpSp>
        <p:nvGrpSpPr>
          <p:cNvPr name="Group 5" id="5"/>
          <p:cNvGrpSpPr/>
          <p:nvPr/>
        </p:nvGrpSpPr>
        <p:grpSpPr>
          <a:xfrm rot="-1788554">
            <a:off x="11592811" y="-5607949"/>
            <a:ext cx="3766175" cy="18761425"/>
            <a:chOff x="0" y="0"/>
            <a:chExt cx="1174900" cy="5852836"/>
          </a:xfrm>
        </p:grpSpPr>
        <p:sp>
          <p:nvSpPr>
            <p:cNvPr name="Freeform 6" id="6"/>
            <p:cNvSpPr/>
            <p:nvPr/>
          </p:nvSpPr>
          <p:spPr>
            <a:xfrm flipH="false" flipV="false" rot="0">
              <a:off x="0" y="0"/>
              <a:ext cx="1174900" cy="5852836"/>
            </a:xfrm>
            <a:custGeom>
              <a:avLst/>
              <a:gdLst/>
              <a:ahLst/>
              <a:cxnLst/>
              <a:rect r="r" b="b" t="t" l="l"/>
              <a:pathLst>
                <a:path h="5852836" w="1174900">
                  <a:moveTo>
                    <a:pt x="0" y="0"/>
                  </a:moveTo>
                  <a:lnTo>
                    <a:pt x="1174900" y="0"/>
                  </a:lnTo>
                  <a:lnTo>
                    <a:pt x="117490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7" id="7"/>
            <p:cNvSpPr txBox="true"/>
            <p:nvPr/>
          </p:nvSpPr>
          <p:spPr>
            <a:xfrm>
              <a:off x="0" y="-28575"/>
              <a:ext cx="1174900" cy="5881411"/>
            </a:xfrm>
            <a:prstGeom prst="rect">
              <a:avLst/>
            </a:prstGeom>
          </p:spPr>
          <p:txBody>
            <a:bodyPr anchor="ctr" rtlCol="false" tIns="49237" lIns="49237" bIns="49237" rIns="49237"/>
            <a:lstStyle/>
            <a:p>
              <a:pPr algn="ctr">
                <a:lnSpc>
                  <a:spcPts val="1492"/>
                </a:lnSpc>
                <a:spcBef>
                  <a:spcPct val="0"/>
                </a:spcBef>
              </a:pPr>
            </a:p>
          </p:txBody>
        </p:sp>
      </p:grpSp>
      <p:grpSp>
        <p:nvGrpSpPr>
          <p:cNvPr name="Group 8" id="8"/>
          <p:cNvGrpSpPr/>
          <p:nvPr/>
        </p:nvGrpSpPr>
        <p:grpSpPr>
          <a:xfrm rot="-1788554">
            <a:off x="9042524"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0">
            <a:off x="-682620" y="8602107"/>
            <a:ext cx="7861309" cy="656193"/>
            <a:chOff x="0" y="0"/>
            <a:chExt cx="8368159" cy="698500"/>
          </a:xfrm>
        </p:grpSpPr>
        <p:sp>
          <p:nvSpPr>
            <p:cNvPr name="Freeform 12" id="12"/>
            <p:cNvSpPr/>
            <p:nvPr/>
          </p:nvSpPr>
          <p:spPr>
            <a:xfrm flipH="false" flipV="false" rot="0">
              <a:off x="0" y="0"/>
              <a:ext cx="8368158" cy="698500"/>
            </a:xfrm>
            <a:custGeom>
              <a:avLst/>
              <a:gdLst/>
              <a:ahLst/>
              <a:cxnLst/>
              <a:rect r="r" b="b" t="t" l="l"/>
              <a:pathLst>
                <a:path h="698500" w="8368158">
                  <a:moveTo>
                    <a:pt x="8368158" y="349250"/>
                  </a:moveTo>
                  <a:lnTo>
                    <a:pt x="8164958" y="698500"/>
                  </a:lnTo>
                  <a:lnTo>
                    <a:pt x="203200" y="698500"/>
                  </a:lnTo>
                  <a:lnTo>
                    <a:pt x="0" y="349250"/>
                  </a:lnTo>
                  <a:lnTo>
                    <a:pt x="203200" y="0"/>
                  </a:lnTo>
                  <a:lnTo>
                    <a:pt x="8164958" y="0"/>
                  </a:lnTo>
                  <a:lnTo>
                    <a:pt x="8368158" y="349250"/>
                  </a:lnTo>
                  <a:close/>
                </a:path>
              </a:pathLst>
            </a:custGeom>
            <a:gradFill rotWithShape="true">
              <a:gsLst>
                <a:gs pos="0">
                  <a:srgbClr val="24307F">
                    <a:alpha val="100000"/>
                  </a:srgbClr>
                </a:gs>
                <a:gs pos="100000">
                  <a:srgbClr val="27AAE1">
                    <a:alpha val="100000"/>
                  </a:srgbClr>
                </a:gs>
              </a:gsLst>
              <a:lin ang="0"/>
            </a:gradFill>
          </p:spPr>
        </p:sp>
        <p:sp>
          <p:nvSpPr>
            <p:cNvPr name="TextBox 13" id="13"/>
            <p:cNvSpPr txBox="true"/>
            <p:nvPr/>
          </p:nvSpPr>
          <p:spPr>
            <a:xfrm>
              <a:off x="114300" y="-28575"/>
              <a:ext cx="8139559" cy="727075"/>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823122">
            <a:off x="16438873" y="2533883"/>
            <a:ext cx="3084545" cy="11340130"/>
            <a:chOff x="0" y="0"/>
            <a:chExt cx="962258" cy="3537680"/>
          </a:xfrm>
        </p:grpSpPr>
        <p:sp>
          <p:nvSpPr>
            <p:cNvPr name="Freeform 15" id="15"/>
            <p:cNvSpPr/>
            <p:nvPr/>
          </p:nvSpPr>
          <p:spPr>
            <a:xfrm flipH="false" flipV="false" rot="0">
              <a:off x="0" y="0"/>
              <a:ext cx="962258" cy="3537680"/>
            </a:xfrm>
            <a:custGeom>
              <a:avLst/>
              <a:gdLst/>
              <a:ahLst/>
              <a:cxnLst/>
              <a:rect r="r" b="b" t="t" l="l"/>
              <a:pathLst>
                <a:path h="3537680" w="962258">
                  <a:moveTo>
                    <a:pt x="0" y="0"/>
                  </a:moveTo>
                  <a:lnTo>
                    <a:pt x="962258" y="0"/>
                  </a:lnTo>
                  <a:lnTo>
                    <a:pt x="962258" y="3537680"/>
                  </a:lnTo>
                  <a:lnTo>
                    <a:pt x="0" y="3537680"/>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962258" cy="3566255"/>
            </a:xfrm>
            <a:prstGeom prst="rect">
              <a:avLst/>
            </a:prstGeom>
          </p:spPr>
          <p:txBody>
            <a:bodyPr anchor="ctr" rtlCol="false" tIns="49237" lIns="49237" bIns="49237" rIns="49237"/>
            <a:lstStyle/>
            <a:p>
              <a:pPr algn="ctr">
                <a:lnSpc>
                  <a:spcPts val="1492"/>
                </a:lnSpc>
                <a:spcBef>
                  <a:spcPct val="0"/>
                </a:spcBef>
              </a:pPr>
            </a:p>
          </p:txBody>
        </p:sp>
      </p:grpSp>
      <p:grpSp>
        <p:nvGrpSpPr>
          <p:cNvPr name="Group 17" id="17"/>
          <p:cNvGrpSpPr/>
          <p:nvPr/>
        </p:nvGrpSpPr>
        <p:grpSpPr>
          <a:xfrm rot="1840381">
            <a:off x="11755979" y="-2760091"/>
            <a:ext cx="4053482" cy="18112455"/>
            <a:chOff x="0" y="0"/>
            <a:chExt cx="1264529" cy="5650383"/>
          </a:xfrm>
        </p:grpSpPr>
        <p:sp>
          <p:nvSpPr>
            <p:cNvPr name="Freeform 18" id="18"/>
            <p:cNvSpPr/>
            <p:nvPr/>
          </p:nvSpPr>
          <p:spPr>
            <a:xfrm flipH="false" flipV="false" rot="0">
              <a:off x="0" y="0"/>
              <a:ext cx="1264529" cy="5650383"/>
            </a:xfrm>
            <a:custGeom>
              <a:avLst/>
              <a:gdLst/>
              <a:ahLst/>
              <a:cxnLst/>
              <a:rect r="r" b="b" t="t" l="l"/>
              <a:pathLst>
                <a:path h="5650383" w="1264529">
                  <a:moveTo>
                    <a:pt x="0" y="0"/>
                  </a:moveTo>
                  <a:lnTo>
                    <a:pt x="1264529" y="0"/>
                  </a:lnTo>
                  <a:lnTo>
                    <a:pt x="1264529"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9" id="19"/>
            <p:cNvSpPr txBox="true"/>
            <p:nvPr/>
          </p:nvSpPr>
          <p:spPr>
            <a:xfrm>
              <a:off x="0" y="-28575"/>
              <a:ext cx="1264529" cy="5678958"/>
            </a:xfrm>
            <a:prstGeom prst="rect">
              <a:avLst/>
            </a:prstGeom>
          </p:spPr>
          <p:txBody>
            <a:bodyPr anchor="ctr" rtlCol="false" tIns="49237" lIns="49237" bIns="49237" rIns="49237"/>
            <a:lstStyle/>
            <a:p>
              <a:pPr algn="ctr">
                <a:lnSpc>
                  <a:spcPts val="1492"/>
                </a:lnSpc>
                <a:spcBef>
                  <a:spcPct val="0"/>
                </a:spcBef>
              </a:pPr>
            </a:p>
          </p:txBody>
        </p:sp>
      </p:grpSp>
      <p:sp>
        <p:nvSpPr>
          <p:cNvPr name="Freeform 20" id="20"/>
          <p:cNvSpPr/>
          <p:nvPr/>
        </p:nvSpPr>
        <p:spPr>
          <a:xfrm flipH="false" flipV="false" rot="0">
            <a:off x="9163538" y="1590144"/>
            <a:ext cx="8203997" cy="7106712"/>
          </a:xfrm>
          <a:custGeom>
            <a:avLst/>
            <a:gdLst/>
            <a:ahLst/>
            <a:cxnLst/>
            <a:rect r="r" b="b" t="t" l="l"/>
            <a:pathLst>
              <a:path h="7106712" w="8203997">
                <a:moveTo>
                  <a:pt x="0" y="0"/>
                </a:moveTo>
                <a:lnTo>
                  <a:pt x="8203997" y="0"/>
                </a:lnTo>
                <a:lnTo>
                  <a:pt x="8203997" y="7106712"/>
                </a:lnTo>
                <a:lnTo>
                  <a:pt x="0" y="7106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1" id="21"/>
          <p:cNvGrpSpPr/>
          <p:nvPr/>
        </p:nvGrpSpPr>
        <p:grpSpPr>
          <a:xfrm rot="0">
            <a:off x="9418232" y="1811908"/>
            <a:ext cx="7694609" cy="6663184"/>
            <a:chOff x="0" y="0"/>
            <a:chExt cx="4282440" cy="3708400"/>
          </a:xfrm>
        </p:grpSpPr>
        <p:sp>
          <p:nvSpPr>
            <p:cNvPr name="Freeform 22" id="22"/>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865" t="0" r="-14865" b="0"/>
              </a:stretch>
            </a:blipFill>
          </p:spPr>
        </p:sp>
      </p:grpSp>
      <p:grpSp>
        <p:nvGrpSpPr>
          <p:cNvPr name="Group 23" id="23"/>
          <p:cNvGrpSpPr/>
          <p:nvPr/>
        </p:nvGrpSpPr>
        <p:grpSpPr>
          <a:xfrm rot="0">
            <a:off x="9144000" y="8475092"/>
            <a:ext cx="1297331" cy="1114894"/>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931389" y="1420304"/>
            <a:ext cx="911369" cy="783208"/>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90121" y="4625340"/>
            <a:ext cx="9028112" cy="915670"/>
          </a:xfrm>
          <a:prstGeom prst="rect">
            <a:avLst/>
          </a:prstGeom>
        </p:spPr>
        <p:txBody>
          <a:bodyPr anchor="t" rtlCol="false" tIns="0" lIns="0" bIns="0" rIns="0">
            <a:spAutoFit/>
          </a:bodyPr>
          <a:lstStyle/>
          <a:p>
            <a:pPr algn="l">
              <a:lnSpc>
                <a:spcPts val="7130"/>
              </a:lnSpc>
            </a:pPr>
            <a:r>
              <a:rPr lang="en-US" sz="6200">
                <a:solidFill>
                  <a:srgbClr val="24307F"/>
                </a:solidFill>
                <a:latin typeface="Open Sans Ultra-Bold"/>
              </a:rPr>
              <a:t>3. XÁC ĐỊNH YÊU CẦU</a:t>
            </a:r>
          </a:p>
        </p:txBody>
      </p:sp>
      <p:sp>
        <p:nvSpPr>
          <p:cNvPr name="AutoShape 30" id="30"/>
          <p:cNvSpPr/>
          <p:nvPr/>
        </p:nvSpPr>
        <p:spPr>
          <a:xfrm flipH="true" flipV="true">
            <a:off x="-5539851" y="8232523"/>
            <a:ext cx="8787885" cy="0"/>
          </a:xfrm>
          <a:prstGeom prst="line">
            <a:avLst/>
          </a:prstGeom>
          <a:ln cap="flat" w="57150">
            <a:solidFill>
              <a:srgbClr val="24307F"/>
            </a:solidFill>
            <a:prstDash val="solid"/>
            <a:headEnd type="oval" len="lg" w="lg"/>
            <a:tailEnd type="none" len="sm" w="sm"/>
          </a:ln>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248585" y="1028700"/>
            <a:ext cx="1560231" cy="1340823"/>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p:spPr>
      </p:sp>
      <p:grpSp>
        <p:nvGrpSpPr>
          <p:cNvPr name="Group 6" id="6"/>
          <p:cNvGrpSpPr/>
          <p:nvPr/>
        </p:nvGrpSpPr>
        <p:grpSpPr>
          <a:xfrm rot="-1788554">
            <a:off x="-2375859" y="2101632"/>
            <a:ext cx="3766175" cy="10505664"/>
            <a:chOff x="0" y="0"/>
            <a:chExt cx="1174900" cy="3277359"/>
          </a:xfrm>
        </p:grpSpPr>
        <p:sp>
          <p:nvSpPr>
            <p:cNvPr name="Freeform 7" id="7"/>
            <p:cNvSpPr/>
            <p:nvPr/>
          </p:nvSpPr>
          <p:spPr>
            <a:xfrm flipH="false" flipV="false" rot="0">
              <a:off x="0" y="0"/>
              <a:ext cx="1174900" cy="3277360"/>
            </a:xfrm>
            <a:custGeom>
              <a:avLst/>
              <a:gdLst/>
              <a:ahLst/>
              <a:cxnLst/>
              <a:rect r="r" b="b" t="t" l="l"/>
              <a:pathLst>
                <a:path h="3277360" w="1174900">
                  <a:moveTo>
                    <a:pt x="0" y="0"/>
                  </a:moveTo>
                  <a:lnTo>
                    <a:pt x="1174900" y="0"/>
                  </a:lnTo>
                  <a:lnTo>
                    <a:pt x="1174900" y="3277360"/>
                  </a:lnTo>
                  <a:lnTo>
                    <a:pt x="0" y="3277360"/>
                  </a:lnTo>
                  <a:close/>
                </a:path>
              </a:pathLst>
            </a:custGeom>
            <a:gradFill rotWithShape="true">
              <a:gsLst>
                <a:gs pos="0">
                  <a:srgbClr val="24307F">
                    <a:alpha val="100000"/>
                  </a:srgbClr>
                </a:gs>
                <a:gs pos="100000">
                  <a:srgbClr val="27AAE1">
                    <a:alpha val="100000"/>
                  </a:srgbClr>
                </a:gs>
              </a:gsLst>
              <a:lin ang="0"/>
            </a:gradFill>
          </p:spPr>
        </p:sp>
        <p:sp>
          <p:nvSpPr>
            <p:cNvPr name="TextBox 8" id="8"/>
            <p:cNvSpPr txBox="true"/>
            <p:nvPr/>
          </p:nvSpPr>
          <p:spPr>
            <a:xfrm>
              <a:off x="0" y="-28575"/>
              <a:ext cx="1174900"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9" id="9"/>
          <p:cNvGrpSpPr/>
          <p:nvPr/>
        </p:nvGrpSpPr>
        <p:grpSpPr>
          <a:xfrm rot="-1788554">
            <a:off x="350984" y="2276292"/>
            <a:ext cx="806102" cy="6491760"/>
            <a:chOff x="0" y="0"/>
            <a:chExt cx="251473" cy="2025177"/>
          </a:xfrm>
        </p:grpSpPr>
        <p:sp>
          <p:nvSpPr>
            <p:cNvPr name="Freeform 10" id="10"/>
            <p:cNvSpPr/>
            <p:nvPr/>
          </p:nvSpPr>
          <p:spPr>
            <a:xfrm flipH="false" flipV="false" rot="0">
              <a:off x="0" y="0"/>
              <a:ext cx="251473" cy="2025177"/>
            </a:xfrm>
            <a:custGeom>
              <a:avLst/>
              <a:gdLst/>
              <a:ahLst/>
              <a:cxnLst/>
              <a:rect r="r" b="b" t="t" l="l"/>
              <a:pathLst>
                <a:path h="2025177" w="251473">
                  <a:moveTo>
                    <a:pt x="0" y="0"/>
                  </a:moveTo>
                  <a:lnTo>
                    <a:pt x="251473" y="0"/>
                  </a:lnTo>
                  <a:lnTo>
                    <a:pt x="251473" y="2025177"/>
                  </a:lnTo>
                  <a:lnTo>
                    <a:pt x="0" y="2025177"/>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1473" cy="2053752"/>
            </a:xfrm>
            <a:prstGeom prst="rect">
              <a:avLst/>
            </a:prstGeom>
          </p:spPr>
          <p:txBody>
            <a:bodyPr anchor="ctr" rtlCol="false" tIns="49237" lIns="49237" bIns="49237" rIns="49237"/>
            <a:lstStyle/>
            <a:p>
              <a:pPr algn="ctr">
                <a:lnSpc>
                  <a:spcPts val="1492"/>
                </a:lnSpc>
                <a:spcBef>
                  <a:spcPct val="0"/>
                </a:spcBef>
              </a:pPr>
            </a:p>
          </p:txBody>
        </p:sp>
      </p:grpSp>
      <p:sp>
        <p:nvSpPr>
          <p:cNvPr name="AutoShape 12" id="12"/>
          <p:cNvSpPr/>
          <p:nvPr/>
        </p:nvSpPr>
        <p:spPr>
          <a:xfrm>
            <a:off x="-5267911" y="2476832"/>
            <a:ext cx="9550279" cy="0"/>
          </a:xfrm>
          <a:prstGeom prst="line">
            <a:avLst/>
          </a:prstGeom>
          <a:ln cap="flat" w="57150">
            <a:solidFill>
              <a:srgbClr val="24307F"/>
            </a:solidFill>
            <a:prstDash val="solid"/>
            <a:headEnd type="none" len="sm" w="sm"/>
            <a:tailEnd type="oval" len="lg" w="lg"/>
          </a:ln>
        </p:spPr>
      </p:sp>
      <p:grpSp>
        <p:nvGrpSpPr>
          <p:cNvPr name="Group 13" id="13"/>
          <p:cNvGrpSpPr/>
          <p:nvPr/>
        </p:nvGrpSpPr>
        <p:grpSpPr>
          <a:xfrm rot="0">
            <a:off x="-18417876" y="7928923"/>
            <a:ext cx="19799468" cy="5221004"/>
            <a:chOff x="0" y="0"/>
            <a:chExt cx="2974733" cy="784420"/>
          </a:xfrm>
        </p:grpSpPr>
        <p:sp>
          <p:nvSpPr>
            <p:cNvPr name="Freeform 14" id="14"/>
            <p:cNvSpPr/>
            <p:nvPr/>
          </p:nvSpPr>
          <p:spPr>
            <a:xfrm flipH="false" flipV="false" rot="0">
              <a:off x="0" y="0"/>
              <a:ext cx="2974733" cy="784420"/>
            </a:xfrm>
            <a:custGeom>
              <a:avLst/>
              <a:gdLst/>
              <a:ahLst/>
              <a:cxnLst/>
              <a:rect r="r" b="b" t="t" l="l"/>
              <a:pathLst>
                <a:path h="784420" w="2974733">
                  <a:moveTo>
                    <a:pt x="2974733" y="392210"/>
                  </a:moveTo>
                  <a:lnTo>
                    <a:pt x="2771533" y="784420"/>
                  </a:lnTo>
                  <a:lnTo>
                    <a:pt x="203200" y="784420"/>
                  </a:lnTo>
                  <a:lnTo>
                    <a:pt x="0" y="392210"/>
                  </a:lnTo>
                  <a:lnTo>
                    <a:pt x="203200" y="0"/>
                  </a:lnTo>
                  <a:lnTo>
                    <a:pt x="2771533" y="0"/>
                  </a:lnTo>
                  <a:lnTo>
                    <a:pt x="2974733" y="392210"/>
                  </a:lnTo>
                  <a:close/>
                </a:path>
              </a:pathLst>
            </a:custGeom>
            <a:gradFill rotWithShape="true">
              <a:gsLst>
                <a:gs pos="0">
                  <a:srgbClr val="27AAE1">
                    <a:alpha val="100000"/>
                  </a:srgbClr>
                </a:gs>
                <a:gs pos="100000">
                  <a:srgbClr val="254287">
                    <a:alpha val="100000"/>
                  </a:srgbClr>
                </a:gs>
              </a:gsLst>
              <a:lin ang="0"/>
            </a:gradFill>
          </p:spPr>
        </p:sp>
        <p:sp>
          <p:nvSpPr>
            <p:cNvPr name="TextBox 15" id="15"/>
            <p:cNvSpPr txBox="true"/>
            <p:nvPr/>
          </p:nvSpPr>
          <p:spPr>
            <a:xfrm>
              <a:off x="114300" y="-57150"/>
              <a:ext cx="2746133" cy="84157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633991" y="-1528825"/>
            <a:ext cx="11721975" cy="2557525"/>
            <a:chOff x="0" y="0"/>
            <a:chExt cx="2548531" cy="556044"/>
          </a:xfrm>
        </p:grpSpPr>
        <p:sp>
          <p:nvSpPr>
            <p:cNvPr name="Freeform 17" id="17"/>
            <p:cNvSpPr/>
            <p:nvPr/>
          </p:nvSpPr>
          <p:spPr>
            <a:xfrm flipH="false" flipV="false" rot="0">
              <a:off x="0" y="0"/>
              <a:ext cx="2548531" cy="556044"/>
            </a:xfrm>
            <a:custGeom>
              <a:avLst/>
              <a:gdLst/>
              <a:ahLst/>
              <a:cxnLst/>
              <a:rect r="r" b="b" t="t" l="l"/>
              <a:pathLst>
                <a:path h="556044" w="2548531">
                  <a:moveTo>
                    <a:pt x="2548531" y="278022"/>
                  </a:moveTo>
                  <a:lnTo>
                    <a:pt x="2345331" y="556044"/>
                  </a:lnTo>
                  <a:lnTo>
                    <a:pt x="203200" y="556044"/>
                  </a:lnTo>
                  <a:lnTo>
                    <a:pt x="0" y="278022"/>
                  </a:lnTo>
                  <a:lnTo>
                    <a:pt x="203200" y="0"/>
                  </a:lnTo>
                  <a:lnTo>
                    <a:pt x="2345331" y="0"/>
                  </a:lnTo>
                  <a:lnTo>
                    <a:pt x="2548531" y="278022"/>
                  </a:lnTo>
                  <a:close/>
                </a:path>
              </a:pathLst>
            </a:custGeom>
            <a:gradFill rotWithShape="true">
              <a:gsLst>
                <a:gs pos="0">
                  <a:srgbClr val="27AAE1">
                    <a:alpha val="100000"/>
                  </a:srgbClr>
                </a:gs>
                <a:gs pos="100000">
                  <a:srgbClr val="254287">
                    <a:alpha val="100000"/>
                  </a:srgbClr>
                </a:gs>
              </a:gsLst>
              <a:lin ang="0"/>
            </a:gradFill>
          </p:spPr>
        </p:sp>
        <p:sp>
          <p:nvSpPr>
            <p:cNvPr name="TextBox 18" id="18"/>
            <p:cNvSpPr txBox="true"/>
            <p:nvPr/>
          </p:nvSpPr>
          <p:spPr>
            <a:xfrm>
              <a:off x="114300" y="-57150"/>
              <a:ext cx="2319931" cy="613194"/>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514350" y="1286600"/>
            <a:ext cx="16891904" cy="821055"/>
          </a:xfrm>
          <a:prstGeom prst="rect">
            <a:avLst/>
          </a:prstGeom>
        </p:spPr>
        <p:txBody>
          <a:bodyPr anchor="t" rtlCol="false" tIns="0" lIns="0" bIns="0" rIns="0">
            <a:spAutoFit/>
          </a:bodyPr>
          <a:lstStyle/>
          <a:p>
            <a:pPr algn="l">
              <a:lnSpc>
                <a:spcPts val="6719"/>
              </a:lnSpc>
              <a:spcBef>
                <a:spcPct val="0"/>
              </a:spcBef>
            </a:pPr>
            <a:r>
              <a:rPr lang="en-US" sz="4800">
                <a:solidFill>
                  <a:srgbClr val="FFFFFF"/>
                </a:solidFill>
                <a:latin typeface="Be Vietnam Ultra-Bold"/>
              </a:rPr>
              <a:t>3.1</a:t>
            </a:r>
            <a:r>
              <a:rPr lang="en-US" sz="4800">
                <a:solidFill>
                  <a:srgbClr val="24307F"/>
                </a:solidFill>
                <a:latin typeface="Be Vietnam Ultra-Bold"/>
              </a:rPr>
              <a:t>     Đặc tả mục tiêu của dự án</a:t>
            </a:r>
          </a:p>
        </p:txBody>
      </p:sp>
      <p:sp>
        <p:nvSpPr>
          <p:cNvPr name="TextBox 20" id="20"/>
          <p:cNvSpPr txBox="true"/>
          <p:nvPr/>
        </p:nvSpPr>
        <p:spPr>
          <a:xfrm rot="0">
            <a:off x="1808815" y="2743532"/>
            <a:ext cx="15203275" cy="5972175"/>
          </a:xfrm>
          <a:prstGeom prst="rect">
            <a:avLst/>
          </a:prstGeom>
        </p:spPr>
        <p:txBody>
          <a:bodyPr anchor="t" rtlCol="false" tIns="0" lIns="0" bIns="0" rIns="0">
            <a:spAutoFit/>
          </a:bodyPr>
          <a:lstStyle/>
          <a:p>
            <a:pPr algn="just">
              <a:lnSpc>
                <a:spcPts val="5250"/>
              </a:lnSpc>
            </a:pPr>
          </a:p>
          <a:p>
            <a:pPr algn="just">
              <a:lnSpc>
                <a:spcPts val="5250"/>
              </a:lnSpc>
            </a:pPr>
            <a:r>
              <a:rPr lang="en-US" sz="3500">
                <a:solidFill>
                  <a:srgbClr val="000000"/>
                </a:solidFill>
                <a:latin typeface="Be Vietnam"/>
              </a:rPr>
              <a:t>Dự án này nhằm mục đích xây dựng một trang web để cung cấp thông tin chi tiết về các món ăn và địa điểm phục vụ. Trang web sẽ giúp cho người dùng dễ dàng tìm kiếm, khám phá thông tin, tìm hiểu chi tiết về các món đặc sản. Đối với quản trị viên sẽ có quyền thêm mới các món ăn và các địa điểm phục vụ vào danh sách, xóa các món ăn và các địa điểm phục vụ ra khỏi danh sách, sửa và cập nhật thông tin các món ăn và các địa điểm phục vụ trong danh sách, đồng thời trang web còn cung cấp một giao diện thân thiện và dễ sử dụng.</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248585" y="1028700"/>
            <a:ext cx="1560231" cy="1340823"/>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p:spPr>
      </p:sp>
      <p:grpSp>
        <p:nvGrpSpPr>
          <p:cNvPr name="Group 6" id="6"/>
          <p:cNvGrpSpPr/>
          <p:nvPr/>
        </p:nvGrpSpPr>
        <p:grpSpPr>
          <a:xfrm rot="-1788554">
            <a:off x="-2375859" y="2101632"/>
            <a:ext cx="3766175" cy="10505664"/>
            <a:chOff x="0" y="0"/>
            <a:chExt cx="1174900" cy="3277359"/>
          </a:xfrm>
        </p:grpSpPr>
        <p:sp>
          <p:nvSpPr>
            <p:cNvPr name="Freeform 7" id="7"/>
            <p:cNvSpPr/>
            <p:nvPr/>
          </p:nvSpPr>
          <p:spPr>
            <a:xfrm flipH="false" flipV="false" rot="0">
              <a:off x="0" y="0"/>
              <a:ext cx="1174900" cy="3277360"/>
            </a:xfrm>
            <a:custGeom>
              <a:avLst/>
              <a:gdLst/>
              <a:ahLst/>
              <a:cxnLst/>
              <a:rect r="r" b="b" t="t" l="l"/>
              <a:pathLst>
                <a:path h="3277360" w="1174900">
                  <a:moveTo>
                    <a:pt x="0" y="0"/>
                  </a:moveTo>
                  <a:lnTo>
                    <a:pt x="1174900" y="0"/>
                  </a:lnTo>
                  <a:lnTo>
                    <a:pt x="1174900" y="3277360"/>
                  </a:lnTo>
                  <a:lnTo>
                    <a:pt x="0" y="3277360"/>
                  </a:lnTo>
                  <a:close/>
                </a:path>
              </a:pathLst>
            </a:custGeom>
            <a:gradFill rotWithShape="true">
              <a:gsLst>
                <a:gs pos="0">
                  <a:srgbClr val="24307F">
                    <a:alpha val="100000"/>
                  </a:srgbClr>
                </a:gs>
                <a:gs pos="100000">
                  <a:srgbClr val="27AAE1">
                    <a:alpha val="100000"/>
                  </a:srgbClr>
                </a:gs>
              </a:gsLst>
              <a:lin ang="0"/>
            </a:gradFill>
          </p:spPr>
        </p:sp>
        <p:sp>
          <p:nvSpPr>
            <p:cNvPr name="TextBox 8" id="8"/>
            <p:cNvSpPr txBox="true"/>
            <p:nvPr/>
          </p:nvSpPr>
          <p:spPr>
            <a:xfrm>
              <a:off x="0" y="-28575"/>
              <a:ext cx="1174900"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9" id="9"/>
          <p:cNvGrpSpPr/>
          <p:nvPr/>
        </p:nvGrpSpPr>
        <p:grpSpPr>
          <a:xfrm rot="-1788554">
            <a:off x="350984" y="2276292"/>
            <a:ext cx="806102" cy="6491760"/>
            <a:chOff x="0" y="0"/>
            <a:chExt cx="251473" cy="2025177"/>
          </a:xfrm>
        </p:grpSpPr>
        <p:sp>
          <p:nvSpPr>
            <p:cNvPr name="Freeform 10" id="10"/>
            <p:cNvSpPr/>
            <p:nvPr/>
          </p:nvSpPr>
          <p:spPr>
            <a:xfrm flipH="false" flipV="false" rot="0">
              <a:off x="0" y="0"/>
              <a:ext cx="251473" cy="2025177"/>
            </a:xfrm>
            <a:custGeom>
              <a:avLst/>
              <a:gdLst/>
              <a:ahLst/>
              <a:cxnLst/>
              <a:rect r="r" b="b" t="t" l="l"/>
              <a:pathLst>
                <a:path h="2025177" w="251473">
                  <a:moveTo>
                    <a:pt x="0" y="0"/>
                  </a:moveTo>
                  <a:lnTo>
                    <a:pt x="251473" y="0"/>
                  </a:lnTo>
                  <a:lnTo>
                    <a:pt x="251473" y="2025177"/>
                  </a:lnTo>
                  <a:lnTo>
                    <a:pt x="0" y="2025177"/>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1473" cy="2053752"/>
            </a:xfrm>
            <a:prstGeom prst="rect">
              <a:avLst/>
            </a:prstGeom>
          </p:spPr>
          <p:txBody>
            <a:bodyPr anchor="ctr" rtlCol="false" tIns="49237" lIns="49237" bIns="49237" rIns="49237"/>
            <a:lstStyle/>
            <a:p>
              <a:pPr algn="ctr">
                <a:lnSpc>
                  <a:spcPts val="1492"/>
                </a:lnSpc>
                <a:spcBef>
                  <a:spcPct val="0"/>
                </a:spcBef>
              </a:pPr>
            </a:p>
          </p:txBody>
        </p:sp>
      </p:grpSp>
      <p:sp>
        <p:nvSpPr>
          <p:cNvPr name="AutoShape 12" id="12"/>
          <p:cNvSpPr/>
          <p:nvPr/>
        </p:nvSpPr>
        <p:spPr>
          <a:xfrm>
            <a:off x="-5267911" y="2476832"/>
            <a:ext cx="9550279" cy="0"/>
          </a:xfrm>
          <a:prstGeom prst="line">
            <a:avLst/>
          </a:prstGeom>
          <a:ln cap="flat" w="57150">
            <a:solidFill>
              <a:srgbClr val="24307F"/>
            </a:solidFill>
            <a:prstDash val="solid"/>
            <a:headEnd type="none" len="sm" w="sm"/>
            <a:tailEnd type="oval" len="lg" w="lg"/>
          </a:ln>
        </p:spPr>
      </p:sp>
      <p:grpSp>
        <p:nvGrpSpPr>
          <p:cNvPr name="Group 13" id="13"/>
          <p:cNvGrpSpPr/>
          <p:nvPr/>
        </p:nvGrpSpPr>
        <p:grpSpPr>
          <a:xfrm rot="0">
            <a:off x="-18417876" y="7928923"/>
            <a:ext cx="19799468" cy="5221004"/>
            <a:chOff x="0" y="0"/>
            <a:chExt cx="2974733" cy="784420"/>
          </a:xfrm>
        </p:grpSpPr>
        <p:sp>
          <p:nvSpPr>
            <p:cNvPr name="Freeform 14" id="14"/>
            <p:cNvSpPr/>
            <p:nvPr/>
          </p:nvSpPr>
          <p:spPr>
            <a:xfrm flipH="false" flipV="false" rot="0">
              <a:off x="0" y="0"/>
              <a:ext cx="2974733" cy="784420"/>
            </a:xfrm>
            <a:custGeom>
              <a:avLst/>
              <a:gdLst/>
              <a:ahLst/>
              <a:cxnLst/>
              <a:rect r="r" b="b" t="t" l="l"/>
              <a:pathLst>
                <a:path h="784420" w="2974733">
                  <a:moveTo>
                    <a:pt x="2974733" y="392210"/>
                  </a:moveTo>
                  <a:lnTo>
                    <a:pt x="2771533" y="784420"/>
                  </a:lnTo>
                  <a:lnTo>
                    <a:pt x="203200" y="784420"/>
                  </a:lnTo>
                  <a:lnTo>
                    <a:pt x="0" y="392210"/>
                  </a:lnTo>
                  <a:lnTo>
                    <a:pt x="203200" y="0"/>
                  </a:lnTo>
                  <a:lnTo>
                    <a:pt x="2771533" y="0"/>
                  </a:lnTo>
                  <a:lnTo>
                    <a:pt x="2974733" y="392210"/>
                  </a:lnTo>
                  <a:close/>
                </a:path>
              </a:pathLst>
            </a:custGeom>
            <a:gradFill rotWithShape="true">
              <a:gsLst>
                <a:gs pos="0">
                  <a:srgbClr val="27AAE1">
                    <a:alpha val="100000"/>
                  </a:srgbClr>
                </a:gs>
                <a:gs pos="100000">
                  <a:srgbClr val="254287">
                    <a:alpha val="100000"/>
                  </a:srgbClr>
                </a:gs>
              </a:gsLst>
              <a:lin ang="0"/>
            </a:gradFill>
          </p:spPr>
        </p:sp>
        <p:sp>
          <p:nvSpPr>
            <p:cNvPr name="TextBox 15" id="15"/>
            <p:cNvSpPr txBox="true"/>
            <p:nvPr/>
          </p:nvSpPr>
          <p:spPr>
            <a:xfrm>
              <a:off x="114300" y="-57150"/>
              <a:ext cx="2746133" cy="84157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633991" y="-1528825"/>
            <a:ext cx="11721975" cy="2557525"/>
            <a:chOff x="0" y="0"/>
            <a:chExt cx="2548531" cy="556044"/>
          </a:xfrm>
        </p:grpSpPr>
        <p:sp>
          <p:nvSpPr>
            <p:cNvPr name="Freeform 17" id="17"/>
            <p:cNvSpPr/>
            <p:nvPr/>
          </p:nvSpPr>
          <p:spPr>
            <a:xfrm flipH="false" flipV="false" rot="0">
              <a:off x="0" y="0"/>
              <a:ext cx="2548531" cy="556044"/>
            </a:xfrm>
            <a:custGeom>
              <a:avLst/>
              <a:gdLst/>
              <a:ahLst/>
              <a:cxnLst/>
              <a:rect r="r" b="b" t="t" l="l"/>
              <a:pathLst>
                <a:path h="556044" w="2548531">
                  <a:moveTo>
                    <a:pt x="2548531" y="278022"/>
                  </a:moveTo>
                  <a:lnTo>
                    <a:pt x="2345331" y="556044"/>
                  </a:lnTo>
                  <a:lnTo>
                    <a:pt x="203200" y="556044"/>
                  </a:lnTo>
                  <a:lnTo>
                    <a:pt x="0" y="278022"/>
                  </a:lnTo>
                  <a:lnTo>
                    <a:pt x="203200" y="0"/>
                  </a:lnTo>
                  <a:lnTo>
                    <a:pt x="2345331" y="0"/>
                  </a:lnTo>
                  <a:lnTo>
                    <a:pt x="2548531" y="278022"/>
                  </a:lnTo>
                  <a:close/>
                </a:path>
              </a:pathLst>
            </a:custGeom>
            <a:gradFill rotWithShape="true">
              <a:gsLst>
                <a:gs pos="0">
                  <a:srgbClr val="27AAE1">
                    <a:alpha val="100000"/>
                  </a:srgbClr>
                </a:gs>
                <a:gs pos="100000">
                  <a:srgbClr val="254287">
                    <a:alpha val="100000"/>
                  </a:srgbClr>
                </a:gs>
              </a:gsLst>
              <a:lin ang="0"/>
            </a:gradFill>
          </p:spPr>
        </p:sp>
        <p:sp>
          <p:nvSpPr>
            <p:cNvPr name="TextBox 18" id="18"/>
            <p:cNvSpPr txBox="true"/>
            <p:nvPr/>
          </p:nvSpPr>
          <p:spPr>
            <a:xfrm>
              <a:off x="114300" y="-57150"/>
              <a:ext cx="2319931" cy="613194"/>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514350" y="1286600"/>
            <a:ext cx="16891904" cy="821055"/>
          </a:xfrm>
          <a:prstGeom prst="rect">
            <a:avLst/>
          </a:prstGeom>
        </p:spPr>
        <p:txBody>
          <a:bodyPr anchor="t" rtlCol="false" tIns="0" lIns="0" bIns="0" rIns="0">
            <a:spAutoFit/>
          </a:bodyPr>
          <a:lstStyle/>
          <a:p>
            <a:pPr algn="l">
              <a:lnSpc>
                <a:spcPts val="6719"/>
              </a:lnSpc>
              <a:spcBef>
                <a:spcPct val="0"/>
              </a:spcBef>
            </a:pPr>
            <a:r>
              <a:rPr lang="en-US" sz="4800">
                <a:solidFill>
                  <a:srgbClr val="FFFFFF"/>
                </a:solidFill>
                <a:latin typeface="Be Vietnam Ultra-Bold"/>
              </a:rPr>
              <a:t>3.2</a:t>
            </a:r>
            <a:r>
              <a:rPr lang="en-US" sz="4800">
                <a:solidFill>
                  <a:srgbClr val="24307F"/>
                </a:solidFill>
                <a:latin typeface="Be Vietnam Ultra-Bold"/>
              </a:rPr>
              <a:t>     Xác định personas</a:t>
            </a:r>
          </a:p>
        </p:txBody>
      </p:sp>
      <p:sp>
        <p:nvSpPr>
          <p:cNvPr name="TextBox 20" id="20"/>
          <p:cNvSpPr txBox="true"/>
          <p:nvPr/>
        </p:nvSpPr>
        <p:spPr>
          <a:xfrm rot="0">
            <a:off x="2056025" y="2753057"/>
            <a:ext cx="15203275" cy="5492115"/>
          </a:xfrm>
          <a:prstGeom prst="rect">
            <a:avLst/>
          </a:prstGeom>
        </p:spPr>
        <p:txBody>
          <a:bodyPr anchor="t" rtlCol="false" tIns="0" lIns="0" bIns="0" rIns="0">
            <a:spAutoFit/>
          </a:bodyPr>
          <a:lstStyle/>
          <a:p>
            <a:pPr algn="just">
              <a:lnSpc>
                <a:spcPts val="5249"/>
              </a:lnSpc>
            </a:pPr>
            <a:r>
              <a:rPr lang="en-US" sz="3499">
                <a:solidFill>
                  <a:srgbClr val="000000"/>
                </a:solidFill>
                <a:latin typeface="Be Vietnam Ultra-Bold"/>
              </a:rPr>
              <a:t>Người dùng thông thường (User)</a:t>
            </a:r>
          </a:p>
          <a:p>
            <a:pPr algn="just">
              <a:lnSpc>
                <a:spcPts val="5249"/>
              </a:lnSpc>
            </a:pPr>
            <a:r>
              <a:rPr lang="en-US" sz="3499">
                <a:solidFill>
                  <a:srgbClr val="000000"/>
                </a:solidFill>
                <a:latin typeface="Be Vietnam"/>
              </a:rPr>
              <a:t>M</a:t>
            </a:r>
            <a:r>
              <a:rPr lang="en-US" sz="3499">
                <a:solidFill>
                  <a:srgbClr val="000000"/>
                </a:solidFill>
                <a:latin typeface="Be Vietnam"/>
              </a:rPr>
              <a:t>ục tiêu:</a:t>
            </a:r>
          </a:p>
          <a:p>
            <a:pPr algn="just" marL="690879" indent="-345439" lvl="1">
              <a:lnSpc>
                <a:spcPts val="4799"/>
              </a:lnSpc>
              <a:buFont typeface="Arial"/>
              <a:buChar char="•"/>
            </a:pPr>
            <a:r>
              <a:rPr lang="en-US" sz="3199">
                <a:solidFill>
                  <a:srgbClr val="000000"/>
                </a:solidFill>
                <a:latin typeface="Be Vietnam"/>
              </a:rPr>
              <a:t>Tìm kiếm các món ăn mới để trải nghiệm.</a:t>
            </a:r>
          </a:p>
          <a:p>
            <a:pPr algn="just" marL="690879" indent="-345439" lvl="1">
              <a:lnSpc>
                <a:spcPts val="4799"/>
              </a:lnSpc>
              <a:buFont typeface="Arial"/>
              <a:buChar char="•"/>
            </a:pPr>
            <a:r>
              <a:rPr lang="en-US" sz="3199">
                <a:solidFill>
                  <a:srgbClr val="000000"/>
                </a:solidFill>
                <a:latin typeface="Be Vietnam"/>
              </a:rPr>
              <a:t>Tìm địa điểm ăn uống phù hợp.</a:t>
            </a:r>
          </a:p>
          <a:p>
            <a:pPr algn="just">
              <a:lnSpc>
                <a:spcPts val="4799"/>
              </a:lnSpc>
            </a:pPr>
            <a:r>
              <a:rPr lang="en-US" sz="3199">
                <a:solidFill>
                  <a:srgbClr val="000000"/>
                </a:solidFill>
                <a:latin typeface="Be Vietnam"/>
              </a:rPr>
              <a:t>Hành vi:</a:t>
            </a:r>
          </a:p>
          <a:p>
            <a:pPr algn="just" marL="690879" indent="-345439" lvl="1">
              <a:lnSpc>
                <a:spcPts val="4799"/>
              </a:lnSpc>
              <a:buFont typeface="Arial"/>
              <a:buChar char="•"/>
            </a:pPr>
            <a:r>
              <a:rPr lang="en-US" sz="3199">
                <a:solidFill>
                  <a:srgbClr val="000000"/>
                </a:solidFill>
                <a:latin typeface="Be Vietnam"/>
              </a:rPr>
              <a:t>Thường xuyên sử dụng điện thoại để tìm kiếm thông tin về món ăn và địa điểm phục vụ</a:t>
            </a:r>
          </a:p>
          <a:p>
            <a:pPr algn="just" marL="690879" indent="-345439" lvl="1">
              <a:lnSpc>
                <a:spcPts val="4799"/>
              </a:lnSpc>
              <a:buFont typeface="Arial"/>
              <a:buChar char="•"/>
            </a:pPr>
            <a:r>
              <a:rPr lang="en-US" sz="3199">
                <a:solidFill>
                  <a:srgbClr val="000000"/>
                </a:solidFill>
                <a:latin typeface="Be Vietnam"/>
              </a:rPr>
              <a:t>Ưa thích các ứng dụng có giao diện thân thiện và dễ sử dụng.</a:t>
            </a:r>
          </a:p>
          <a:p>
            <a:pPr algn="just">
              <a:lnSpc>
                <a:spcPts val="4799"/>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248585" y="1028700"/>
            <a:ext cx="1560231" cy="1340823"/>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p:spPr>
      </p:sp>
      <p:grpSp>
        <p:nvGrpSpPr>
          <p:cNvPr name="Group 6" id="6"/>
          <p:cNvGrpSpPr/>
          <p:nvPr/>
        </p:nvGrpSpPr>
        <p:grpSpPr>
          <a:xfrm rot="-1788554">
            <a:off x="-2375859" y="2101632"/>
            <a:ext cx="3766175" cy="10505664"/>
            <a:chOff x="0" y="0"/>
            <a:chExt cx="1174900" cy="3277359"/>
          </a:xfrm>
        </p:grpSpPr>
        <p:sp>
          <p:nvSpPr>
            <p:cNvPr name="Freeform 7" id="7"/>
            <p:cNvSpPr/>
            <p:nvPr/>
          </p:nvSpPr>
          <p:spPr>
            <a:xfrm flipH="false" flipV="false" rot="0">
              <a:off x="0" y="0"/>
              <a:ext cx="1174900" cy="3277360"/>
            </a:xfrm>
            <a:custGeom>
              <a:avLst/>
              <a:gdLst/>
              <a:ahLst/>
              <a:cxnLst/>
              <a:rect r="r" b="b" t="t" l="l"/>
              <a:pathLst>
                <a:path h="3277360" w="1174900">
                  <a:moveTo>
                    <a:pt x="0" y="0"/>
                  </a:moveTo>
                  <a:lnTo>
                    <a:pt x="1174900" y="0"/>
                  </a:lnTo>
                  <a:lnTo>
                    <a:pt x="1174900" y="3277360"/>
                  </a:lnTo>
                  <a:lnTo>
                    <a:pt x="0" y="3277360"/>
                  </a:lnTo>
                  <a:close/>
                </a:path>
              </a:pathLst>
            </a:custGeom>
            <a:gradFill rotWithShape="true">
              <a:gsLst>
                <a:gs pos="0">
                  <a:srgbClr val="24307F">
                    <a:alpha val="100000"/>
                  </a:srgbClr>
                </a:gs>
                <a:gs pos="100000">
                  <a:srgbClr val="27AAE1">
                    <a:alpha val="100000"/>
                  </a:srgbClr>
                </a:gs>
              </a:gsLst>
              <a:lin ang="0"/>
            </a:gradFill>
          </p:spPr>
        </p:sp>
        <p:sp>
          <p:nvSpPr>
            <p:cNvPr name="TextBox 8" id="8"/>
            <p:cNvSpPr txBox="true"/>
            <p:nvPr/>
          </p:nvSpPr>
          <p:spPr>
            <a:xfrm>
              <a:off x="0" y="-28575"/>
              <a:ext cx="1174900"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9" id="9"/>
          <p:cNvGrpSpPr/>
          <p:nvPr/>
        </p:nvGrpSpPr>
        <p:grpSpPr>
          <a:xfrm rot="-1788554">
            <a:off x="350984" y="2276292"/>
            <a:ext cx="806102" cy="6491760"/>
            <a:chOff x="0" y="0"/>
            <a:chExt cx="251473" cy="2025177"/>
          </a:xfrm>
        </p:grpSpPr>
        <p:sp>
          <p:nvSpPr>
            <p:cNvPr name="Freeform 10" id="10"/>
            <p:cNvSpPr/>
            <p:nvPr/>
          </p:nvSpPr>
          <p:spPr>
            <a:xfrm flipH="false" flipV="false" rot="0">
              <a:off x="0" y="0"/>
              <a:ext cx="251473" cy="2025177"/>
            </a:xfrm>
            <a:custGeom>
              <a:avLst/>
              <a:gdLst/>
              <a:ahLst/>
              <a:cxnLst/>
              <a:rect r="r" b="b" t="t" l="l"/>
              <a:pathLst>
                <a:path h="2025177" w="251473">
                  <a:moveTo>
                    <a:pt x="0" y="0"/>
                  </a:moveTo>
                  <a:lnTo>
                    <a:pt x="251473" y="0"/>
                  </a:lnTo>
                  <a:lnTo>
                    <a:pt x="251473" y="2025177"/>
                  </a:lnTo>
                  <a:lnTo>
                    <a:pt x="0" y="2025177"/>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1473" cy="2053752"/>
            </a:xfrm>
            <a:prstGeom prst="rect">
              <a:avLst/>
            </a:prstGeom>
          </p:spPr>
          <p:txBody>
            <a:bodyPr anchor="ctr" rtlCol="false" tIns="49237" lIns="49237" bIns="49237" rIns="49237"/>
            <a:lstStyle/>
            <a:p>
              <a:pPr algn="ctr">
                <a:lnSpc>
                  <a:spcPts val="1492"/>
                </a:lnSpc>
                <a:spcBef>
                  <a:spcPct val="0"/>
                </a:spcBef>
              </a:pPr>
            </a:p>
          </p:txBody>
        </p:sp>
      </p:grpSp>
      <p:sp>
        <p:nvSpPr>
          <p:cNvPr name="AutoShape 12" id="12"/>
          <p:cNvSpPr/>
          <p:nvPr/>
        </p:nvSpPr>
        <p:spPr>
          <a:xfrm>
            <a:off x="-5267911" y="2476832"/>
            <a:ext cx="9550279" cy="0"/>
          </a:xfrm>
          <a:prstGeom prst="line">
            <a:avLst/>
          </a:prstGeom>
          <a:ln cap="flat" w="57150">
            <a:solidFill>
              <a:srgbClr val="24307F"/>
            </a:solidFill>
            <a:prstDash val="solid"/>
            <a:headEnd type="none" len="sm" w="sm"/>
            <a:tailEnd type="oval" len="lg" w="lg"/>
          </a:ln>
        </p:spPr>
      </p:sp>
      <p:grpSp>
        <p:nvGrpSpPr>
          <p:cNvPr name="Group 13" id="13"/>
          <p:cNvGrpSpPr/>
          <p:nvPr/>
        </p:nvGrpSpPr>
        <p:grpSpPr>
          <a:xfrm rot="0">
            <a:off x="-18417876" y="7928923"/>
            <a:ext cx="19799468" cy="5221004"/>
            <a:chOff x="0" y="0"/>
            <a:chExt cx="2974733" cy="784420"/>
          </a:xfrm>
        </p:grpSpPr>
        <p:sp>
          <p:nvSpPr>
            <p:cNvPr name="Freeform 14" id="14"/>
            <p:cNvSpPr/>
            <p:nvPr/>
          </p:nvSpPr>
          <p:spPr>
            <a:xfrm flipH="false" flipV="false" rot="0">
              <a:off x="0" y="0"/>
              <a:ext cx="2974733" cy="784420"/>
            </a:xfrm>
            <a:custGeom>
              <a:avLst/>
              <a:gdLst/>
              <a:ahLst/>
              <a:cxnLst/>
              <a:rect r="r" b="b" t="t" l="l"/>
              <a:pathLst>
                <a:path h="784420" w="2974733">
                  <a:moveTo>
                    <a:pt x="2974733" y="392210"/>
                  </a:moveTo>
                  <a:lnTo>
                    <a:pt x="2771533" y="784420"/>
                  </a:lnTo>
                  <a:lnTo>
                    <a:pt x="203200" y="784420"/>
                  </a:lnTo>
                  <a:lnTo>
                    <a:pt x="0" y="392210"/>
                  </a:lnTo>
                  <a:lnTo>
                    <a:pt x="203200" y="0"/>
                  </a:lnTo>
                  <a:lnTo>
                    <a:pt x="2771533" y="0"/>
                  </a:lnTo>
                  <a:lnTo>
                    <a:pt x="2974733" y="392210"/>
                  </a:lnTo>
                  <a:close/>
                </a:path>
              </a:pathLst>
            </a:custGeom>
            <a:gradFill rotWithShape="true">
              <a:gsLst>
                <a:gs pos="0">
                  <a:srgbClr val="27AAE1">
                    <a:alpha val="100000"/>
                  </a:srgbClr>
                </a:gs>
                <a:gs pos="100000">
                  <a:srgbClr val="254287">
                    <a:alpha val="100000"/>
                  </a:srgbClr>
                </a:gs>
              </a:gsLst>
              <a:lin ang="0"/>
            </a:gradFill>
          </p:spPr>
        </p:sp>
        <p:sp>
          <p:nvSpPr>
            <p:cNvPr name="TextBox 15" id="15"/>
            <p:cNvSpPr txBox="true"/>
            <p:nvPr/>
          </p:nvSpPr>
          <p:spPr>
            <a:xfrm>
              <a:off x="114300" y="-57150"/>
              <a:ext cx="2746133" cy="84157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633991" y="-1528825"/>
            <a:ext cx="11721975" cy="2557525"/>
            <a:chOff x="0" y="0"/>
            <a:chExt cx="2548531" cy="556044"/>
          </a:xfrm>
        </p:grpSpPr>
        <p:sp>
          <p:nvSpPr>
            <p:cNvPr name="Freeform 17" id="17"/>
            <p:cNvSpPr/>
            <p:nvPr/>
          </p:nvSpPr>
          <p:spPr>
            <a:xfrm flipH="false" flipV="false" rot="0">
              <a:off x="0" y="0"/>
              <a:ext cx="2548531" cy="556044"/>
            </a:xfrm>
            <a:custGeom>
              <a:avLst/>
              <a:gdLst/>
              <a:ahLst/>
              <a:cxnLst/>
              <a:rect r="r" b="b" t="t" l="l"/>
              <a:pathLst>
                <a:path h="556044" w="2548531">
                  <a:moveTo>
                    <a:pt x="2548531" y="278022"/>
                  </a:moveTo>
                  <a:lnTo>
                    <a:pt x="2345331" y="556044"/>
                  </a:lnTo>
                  <a:lnTo>
                    <a:pt x="203200" y="556044"/>
                  </a:lnTo>
                  <a:lnTo>
                    <a:pt x="0" y="278022"/>
                  </a:lnTo>
                  <a:lnTo>
                    <a:pt x="203200" y="0"/>
                  </a:lnTo>
                  <a:lnTo>
                    <a:pt x="2345331" y="0"/>
                  </a:lnTo>
                  <a:lnTo>
                    <a:pt x="2548531" y="278022"/>
                  </a:lnTo>
                  <a:close/>
                </a:path>
              </a:pathLst>
            </a:custGeom>
            <a:gradFill rotWithShape="true">
              <a:gsLst>
                <a:gs pos="0">
                  <a:srgbClr val="27AAE1">
                    <a:alpha val="100000"/>
                  </a:srgbClr>
                </a:gs>
                <a:gs pos="100000">
                  <a:srgbClr val="254287">
                    <a:alpha val="100000"/>
                  </a:srgbClr>
                </a:gs>
              </a:gsLst>
              <a:lin ang="0"/>
            </a:gradFill>
          </p:spPr>
        </p:sp>
        <p:sp>
          <p:nvSpPr>
            <p:cNvPr name="TextBox 18" id="18"/>
            <p:cNvSpPr txBox="true"/>
            <p:nvPr/>
          </p:nvSpPr>
          <p:spPr>
            <a:xfrm>
              <a:off x="114300" y="-57150"/>
              <a:ext cx="2319931" cy="613194"/>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514350" y="1286600"/>
            <a:ext cx="16891904" cy="821055"/>
          </a:xfrm>
          <a:prstGeom prst="rect">
            <a:avLst/>
          </a:prstGeom>
        </p:spPr>
        <p:txBody>
          <a:bodyPr anchor="t" rtlCol="false" tIns="0" lIns="0" bIns="0" rIns="0">
            <a:spAutoFit/>
          </a:bodyPr>
          <a:lstStyle/>
          <a:p>
            <a:pPr algn="l">
              <a:lnSpc>
                <a:spcPts val="6719"/>
              </a:lnSpc>
              <a:spcBef>
                <a:spcPct val="0"/>
              </a:spcBef>
            </a:pPr>
            <a:r>
              <a:rPr lang="en-US" sz="4800">
                <a:solidFill>
                  <a:srgbClr val="FFFFFF"/>
                </a:solidFill>
                <a:latin typeface="Be Vietnam Ultra-Bold"/>
              </a:rPr>
              <a:t>3.2</a:t>
            </a:r>
            <a:r>
              <a:rPr lang="en-US" sz="4800">
                <a:solidFill>
                  <a:srgbClr val="24307F"/>
                </a:solidFill>
                <a:latin typeface="Be Vietnam Ultra-Bold"/>
              </a:rPr>
              <a:t>     Xác định personas</a:t>
            </a:r>
          </a:p>
        </p:txBody>
      </p:sp>
      <p:sp>
        <p:nvSpPr>
          <p:cNvPr name="TextBox 20" id="20"/>
          <p:cNvSpPr txBox="true"/>
          <p:nvPr/>
        </p:nvSpPr>
        <p:spPr>
          <a:xfrm rot="0">
            <a:off x="2056025" y="2753057"/>
            <a:ext cx="15203275" cy="5869305"/>
          </a:xfrm>
          <a:prstGeom prst="rect">
            <a:avLst/>
          </a:prstGeom>
        </p:spPr>
        <p:txBody>
          <a:bodyPr anchor="t" rtlCol="false" tIns="0" lIns="0" bIns="0" rIns="0">
            <a:spAutoFit/>
          </a:bodyPr>
          <a:lstStyle/>
          <a:p>
            <a:pPr algn="just">
              <a:lnSpc>
                <a:spcPts val="5549"/>
              </a:lnSpc>
            </a:pPr>
            <a:r>
              <a:rPr lang="en-US" sz="3699">
                <a:solidFill>
                  <a:srgbClr val="000000"/>
                </a:solidFill>
                <a:latin typeface="Be Vietnam Ultra-Bold"/>
              </a:rPr>
              <a:t>Quản trị viên (Admin)</a:t>
            </a:r>
          </a:p>
          <a:p>
            <a:pPr algn="just">
              <a:lnSpc>
                <a:spcPts val="5249"/>
              </a:lnSpc>
            </a:pPr>
            <a:r>
              <a:rPr lang="en-US" sz="3499">
                <a:solidFill>
                  <a:srgbClr val="000000"/>
                </a:solidFill>
                <a:latin typeface="Be Vietnam"/>
              </a:rPr>
              <a:t>Mục tiêu:</a:t>
            </a:r>
          </a:p>
          <a:p>
            <a:pPr algn="just">
              <a:lnSpc>
                <a:spcPts val="5249"/>
              </a:lnSpc>
            </a:pPr>
            <a:r>
              <a:rPr lang="en-US" sz="3499">
                <a:solidFill>
                  <a:srgbClr val="000000"/>
                </a:solidFill>
                <a:latin typeface="Be Vietnam"/>
              </a:rPr>
              <a:t>·Quản lý và cập nhật thông tin về các món ăn và địa điểm phục vụ.</a:t>
            </a:r>
          </a:p>
          <a:p>
            <a:pPr algn="just">
              <a:lnSpc>
                <a:spcPts val="5249"/>
              </a:lnSpc>
            </a:pPr>
            <a:r>
              <a:rPr lang="en-US" sz="3499">
                <a:solidFill>
                  <a:srgbClr val="000000"/>
                </a:solidFill>
                <a:latin typeface="Be Vietnam"/>
              </a:rPr>
              <a:t>Hành vi:</a:t>
            </a:r>
          </a:p>
          <a:p>
            <a:pPr algn="just">
              <a:lnSpc>
                <a:spcPts val="5249"/>
              </a:lnSpc>
            </a:pPr>
            <a:r>
              <a:rPr lang="en-US" sz="3499">
                <a:solidFill>
                  <a:srgbClr val="000000"/>
                </a:solidFill>
                <a:latin typeface="Be Vietnam"/>
              </a:rPr>
              <a:t>·Sử dụng máy tính để bàn và đôi khi là máy tính bảng để quản lý thông tin.</a:t>
            </a:r>
          </a:p>
          <a:p>
            <a:pPr algn="just">
              <a:lnSpc>
                <a:spcPts val="5249"/>
              </a:lnSpc>
            </a:pPr>
            <a:r>
              <a:rPr lang="en-US" sz="3499">
                <a:solidFill>
                  <a:srgbClr val="000000"/>
                </a:solidFill>
                <a:latin typeface="Be Vietnam"/>
              </a:rPr>
              <a:t>·Cần một hệ thống quản lý nội dung dễ sử dụng, cho phép cập nhật nhanh chóng và chính xác.</a:t>
            </a:r>
          </a:p>
          <a:p>
            <a:pPr algn="just">
              <a:lnSpc>
                <a:spcPts val="4799"/>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H="true">
            <a:off x="2079310" y="2248619"/>
            <a:ext cx="6568528" cy="0"/>
          </a:xfrm>
          <a:prstGeom prst="line">
            <a:avLst/>
          </a:prstGeom>
          <a:ln cap="flat" w="57150">
            <a:solidFill>
              <a:srgbClr val="24307F"/>
            </a:solidFill>
            <a:prstDash val="solid"/>
            <a:headEnd type="oval" len="lg" w="lg"/>
            <a:tailEnd type="none" len="sm" w="sm"/>
          </a:ln>
        </p:spPr>
      </p:sp>
      <p:grpSp>
        <p:nvGrpSpPr>
          <p:cNvPr name="Group 3" id="3"/>
          <p:cNvGrpSpPr/>
          <p:nvPr/>
        </p:nvGrpSpPr>
        <p:grpSpPr>
          <a:xfrm rot="1840381">
            <a:off x="-1279915" y="-3579690"/>
            <a:ext cx="3016314" cy="18112455"/>
            <a:chOff x="0" y="0"/>
            <a:chExt cx="940973" cy="5650383"/>
          </a:xfrm>
        </p:grpSpPr>
        <p:sp>
          <p:nvSpPr>
            <p:cNvPr name="Freeform 4" id="4"/>
            <p:cNvSpPr/>
            <p:nvPr/>
          </p:nvSpPr>
          <p:spPr>
            <a:xfrm flipH="false" flipV="false" rot="0">
              <a:off x="0" y="0"/>
              <a:ext cx="940973" cy="5650383"/>
            </a:xfrm>
            <a:custGeom>
              <a:avLst/>
              <a:gdLst/>
              <a:ahLst/>
              <a:cxnLst/>
              <a:rect r="r" b="b" t="t" l="l"/>
              <a:pathLst>
                <a:path h="5650383" w="940973">
                  <a:moveTo>
                    <a:pt x="0" y="0"/>
                  </a:moveTo>
                  <a:lnTo>
                    <a:pt x="940973" y="0"/>
                  </a:lnTo>
                  <a:lnTo>
                    <a:pt x="940973" y="5650383"/>
                  </a:lnTo>
                  <a:lnTo>
                    <a:pt x="0" y="5650383"/>
                  </a:lnTo>
                  <a:close/>
                </a:path>
              </a:pathLst>
            </a:custGeom>
            <a:gradFill rotWithShape="true">
              <a:gsLst>
                <a:gs pos="0">
                  <a:srgbClr val="27AAE1">
                    <a:alpha val="100000"/>
                  </a:srgbClr>
                </a:gs>
                <a:gs pos="100000">
                  <a:srgbClr val="254287">
                    <a:alpha val="100000"/>
                  </a:srgbClr>
                </a:gs>
              </a:gsLst>
              <a:lin ang="0"/>
            </a:gradFill>
          </p:spPr>
        </p:sp>
        <p:sp>
          <p:nvSpPr>
            <p:cNvPr name="TextBox 5" id="5"/>
            <p:cNvSpPr txBox="true"/>
            <p:nvPr/>
          </p:nvSpPr>
          <p:spPr>
            <a:xfrm>
              <a:off x="0" y="-28575"/>
              <a:ext cx="940973"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6" id="6"/>
          <p:cNvGrpSpPr/>
          <p:nvPr/>
        </p:nvGrpSpPr>
        <p:grpSpPr>
          <a:xfrm rot="0">
            <a:off x="5066714" y="564414"/>
            <a:ext cx="1625060" cy="1396536"/>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840381">
            <a:off x="5074106" y="-4375745"/>
            <a:ext cx="826394" cy="7854127"/>
            <a:chOff x="0" y="0"/>
            <a:chExt cx="257803" cy="2450183"/>
          </a:xfrm>
        </p:grpSpPr>
        <p:sp>
          <p:nvSpPr>
            <p:cNvPr name="Freeform 10" id="10"/>
            <p:cNvSpPr/>
            <p:nvPr/>
          </p:nvSpPr>
          <p:spPr>
            <a:xfrm flipH="false" flipV="false" rot="0">
              <a:off x="0" y="0"/>
              <a:ext cx="257803" cy="2450183"/>
            </a:xfrm>
            <a:custGeom>
              <a:avLst/>
              <a:gdLst/>
              <a:ahLst/>
              <a:cxnLst/>
              <a:rect r="r" b="b" t="t" l="l"/>
              <a:pathLst>
                <a:path h="2450183" w="257803">
                  <a:moveTo>
                    <a:pt x="0" y="0"/>
                  </a:moveTo>
                  <a:lnTo>
                    <a:pt x="257803" y="0"/>
                  </a:lnTo>
                  <a:lnTo>
                    <a:pt x="257803" y="2450183"/>
                  </a:lnTo>
                  <a:lnTo>
                    <a:pt x="0" y="2450183"/>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7803" cy="2478758"/>
            </a:xfrm>
            <a:prstGeom prst="rect">
              <a:avLst/>
            </a:prstGeom>
          </p:spPr>
          <p:txBody>
            <a:bodyPr anchor="ctr" rtlCol="false" tIns="49237" lIns="49237" bIns="49237" rIns="49237"/>
            <a:lstStyle/>
            <a:p>
              <a:pPr algn="ctr">
                <a:lnSpc>
                  <a:spcPts val="1492"/>
                </a:lnSpc>
                <a:spcBef>
                  <a:spcPct val="0"/>
                </a:spcBef>
              </a:pPr>
            </a:p>
          </p:txBody>
        </p:sp>
      </p:grpSp>
      <p:grpSp>
        <p:nvGrpSpPr>
          <p:cNvPr name="Group 12" id="12"/>
          <p:cNvGrpSpPr/>
          <p:nvPr/>
        </p:nvGrpSpPr>
        <p:grpSpPr>
          <a:xfrm rot="-1788554">
            <a:off x="-1434766" y="2171686"/>
            <a:ext cx="3484333" cy="10505664"/>
            <a:chOff x="0" y="0"/>
            <a:chExt cx="1086977" cy="3277359"/>
          </a:xfrm>
        </p:grpSpPr>
        <p:sp>
          <p:nvSpPr>
            <p:cNvPr name="Freeform 13" id="13"/>
            <p:cNvSpPr/>
            <p:nvPr/>
          </p:nvSpPr>
          <p:spPr>
            <a:xfrm flipH="false" flipV="false" rot="0">
              <a:off x="0" y="0"/>
              <a:ext cx="1086977" cy="3277360"/>
            </a:xfrm>
            <a:custGeom>
              <a:avLst/>
              <a:gdLst/>
              <a:ahLst/>
              <a:cxnLst/>
              <a:rect r="r" b="b" t="t" l="l"/>
              <a:pathLst>
                <a:path h="3277360" w="1086977">
                  <a:moveTo>
                    <a:pt x="0" y="0"/>
                  </a:moveTo>
                  <a:lnTo>
                    <a:pt x="1086977" y="0"/>
                  </a:lnTo>
                  <a:lnTo>
                    <a:pt x="1086977" y="3277360"/>
                  </a:lnTo>
                  <a:lnTo>
                    <a:pt x="0" y="3277360"/>
                  </a:lnTo>
                  <a:close/>
                </a:path>
              </a:pathLst>
            </a:custGeom>
            <a:gradFill rotWithShape="true">
              <a:gsLst>
                <a:gs pos="0">
                  <a:srgbClr val="29399D">
                    <a:alpha val="100000"/>
                  </a:srgbClr>
                </a:gs>
                <a:gs pos="100000">
                  <a:srgbClr val="1A2047">
                    <a:alpha val="100000"/>
                  </a:srgbClr>
                </a:gs>
              </a:gsLst>
              <a:lin ang="2100000"/>
            </a:gradFill>
          </p:spPr>
        </p:sp>
        <p:sp>
          <p:nvSpPr>
            <p:cNvPr name="TextBox 14" id="14"/>
            <p:cNvSpPr txBox="true"/>
            <p:nvPr/>
          </p:nvSpPr>
          <p:spPr>
            <a:xfrm>
              <a:off x="0" y="-28575"/>
              <a:ext cx="1086977"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15" id="15"/>
          <p:cNvGrpSpPr/>
          <p:nvPr/>
        </p:nvGrpSpPr>
        <p:grpSpPr>
          <a:xfrm rot="-1788554">
            <a:off x="-192556" y="760085"/>
            <a:ext cx="841596" cy="5551404"/>
            <a:chOff x="0" y="0"/>
            <a:chExt cx="262545" cy="1731823"/>
          </a:xfrm>
        </p:grpSpPr>
        <p:sp>
          <p:nvSpPr>
            <p:cNvPr name="Freeform 16" id="16"/>
            <p:cNvSpPr/>
            <p:nvPr/>
          </p:nvSpPr>
          <p:spPr>
            <a:xfrm flipH="false" flipV="false" rot="0">
              <a:off x="0" y="0"/>
              <a:ext cx="262545" cy="1731823"/>
            </a:xfrm>
            <a:custGeom>
              <a:avLst/>
              <a:gdLst/>
              <a:ahLst/>
              <a:cxnLst/>
              <a:rect r="r" b="b" t="t" l="l"/>
              <a:pathLst>
                <a:path h="1731823" w="262545">
                  <a:moveTo>
                    <a:pt x="0" y="0"/>
                  </a:moveTo>
                  <a:lnTo>
                    <a:pt x="262545" y="0"/>
                  </a:lnTo>
                  <a:lnTo>
                    <a:pt x="262545"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7" id="17"/>
            <p:cNvSpPr txBox="true"/>
            <p:nvPr/>
          </p:nvSpPr>
          <p:spPr>
            <a:xfrm>
              <a:off x="0" y="-28575"/>
              <a:ext cx="262545"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8" id="18"/>
          <p:cNvGrpSpPr/>
          <p:nvPr/>
        </p:nvGrpSpPr>
        <p:grpSpPr>
          <a:xfrm rot="0">
            <a:off x="1028700" y="8259147"/>
            <a:ext cx="1162651" cy="999153"/>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86747" y="564414"/>
            <a:ext cx="823279" cy="70750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11439759" y="2601893"/>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alphaModFix amt="19999"/>
            </a:blip>
            <a:stretch>
              <a:fillRect l="0" t="0" r="0" b="0"/>
            </a:stretch>
          </a:blipFill>
        </p:spPr>
      </p:sp>
      <p:sp>
        <p:nvSpPr>
          <p:cNvPr name="TextBox 25" id="25"/>
          <p:cNvSpPr txBox="true"/>
          <p:nvPr/>
        </p:nvSpPr>
        <p:spPr>
          <a:xfrm rot="0">
            <a:off x="4017719" y="2535218"/>
            <a:ext cx="13631322" cy="6454140"/>
          </a:xfrm>
          <a:prstGeom prst="rect">
            <a:avLst/>
          </a:prstGeom>
        </p:spPr>
        <p:txBody>
          <a:bodyPr anchor="t" rtlCol="false" tIns="0" lIns="0" bIns="0" rIns="0">
            <a:spAutoFit/>
          </a:bodyPr>
          <a:lstStyle/>
          <a:p>
            <a:pPr algn="just">
              <a:lnSpc>
                <a:spcPts val="5879"/>
              </a:lnSpc>
            </a:pPr>
            <a:r>
              <a:rPr lang="en-US" sz="4199">
                <a:solidFill>
                  <a:srgbClr val="000000"/>
                </a:solidFill>
                <a:latin typeface="Be Vietnam Ultra-Bold"/>
              </a:rPr>
              <a:t>Người dùng thông thường (User)</a:t>
            </a:r>
          </a:p>
          <a:p>
            <a:pPr algn="l" marL="777240" indent="-388620" lvl="1">
              <a:lnSpc>
                <a:spcPts val="5040"/>
              </a:lnSpc>
              <a:buFont typeface="Arial"/>
              <a:buChar char="•"/>
            </a:pPr>
            <a:r>
              <a:rPr lang="en-US" sz="3600">
                <a:solidFill>
                  <a:srgbClr val="000000"/>
                </a:solidFill>
                <a:latin typeface="Be Vietnam Medium"/>
              </a:rPr>
              <a:t>Tìm kiếm món ăn: có thể nhập tên món ăn vào thanh tìm kiếm, để nhanh chóng tìm thấy thông tin về món ăn đó.</a:t>
            </a:r>
          </a:p>
          <a:p>
            <a:pPr algn="l" marL="777240" indent="-388620" lvl="1">
              <a:lnSpc>
                <a:spcPts val="5040"/>
              </a:lnSpc>
              <a:buFont typeface="Arial"/>
              <a:buChar char="•"/>
            </a:pPr>
            <a:r>
              <a:rPr lang="en-US" sz="3600">
                <a:solidFill>
                  <a:srgbClr val="000000"/>
                </a:solidFill>
                <a:latin typeface="Be Vietnam"/>
              </a:rPr>
              <a:t>Xem chi tiết món ăn: xem chi tiết thông tin của từng món ăn, có thể biết nguyên liệu, cách chế biến và địa điểm phục vụ.</a:t>
            </a:r>
          </a:p>
          <a:p>
            <a:pPr algn="l" marL="777240" indent="-388620" lvl="1">
              <a:lnSpc>
                <a:spcPts val="5040"/>
              </a:lnSpc>
              <a:buFont typeface="Arial"/>
              <a:buChar char="•"/>
            </a:pPr>
            <a:r>
              <a:rPr lang="en-US" sz="3600">
                <a:solidFill>
                  <a:srgbClr val="000000"/>
                </a:solidFill>
                <a:latin typeface="Be Vietnam"/>
              </a:rPr>
              <a:t>Xem chi tiết địa điểm: là một người dùng, tôi muốn xem thông tin chi tiết về các địa điểm phục vụ món ăn, để tôi có thể quyết định nơi mình sẽ đến.</a:t>
            </a:r>
          </a:p>
          <a:p>
            <a:pPr algn="l">
              <a:lnSpc>
                <a:spcPts val="5040"/>
              </a:lnSpc>
            </a:pPr>
          </a:p>
        </p:txBody>
      </p:sp>
      <p:sp>
        <p:nvSpPr>
          <p:cNvPr name="TextBox 26" id="26"/>
          <p:cNvSpPr txBox="true"/>
          <p:nvPr/>
        </p:nvSpPr>
        <p:spPr>
          <a:xfrm rot="0">
            <a:off x="2517903" y="760501"/>
            <a:ext cx="13696482" cy="916307"/>
          </a:xfrm>
          <a:prstGeom prst="rect">
            <a:avLst/>
          </a:prstGeom>
        </p:spPr>
        <p:txBody>
          <a:bodyPr anchor="t" rtlCol="false" tIns="0" lIns="0" bIns="0" rIns="0">
            <a:spAutoFit/>
          </a:bodyPr>
          <a:lstStyle/>
          <a:p>
            <a:pPr algn="ctr">
              <a:lnSpc>
                <a:spcPts val="6719"/>
              </a:lnSpc>
              <a:spcBef>
                <a:spcPct val="0"/>
              </a:spcBef>
            </a:pPr>
            <a:r>
              <a:rPr lang="en-US" sz="4799">
                <a:solidFill>
                  <a:srgbClr val="FFFFFF"/>
                </a:solidFill>
                <a:latin typeface="Univers Bold"/>
              </a:rPr>
              <a:t>3.3   </a:t>
            </a:r>
            <a:r>
              <a:rPr lang="en-US" sz="4799">
                <a:solidFill>
                  <a:srgbClr val="051D64"/>
                </a:solidFill>
                <a:latin typeface="Univers Bold"/>
              </a:rPr>
              <a:t>  Xác định user stories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H="true">
            <a:off x="2079310" y="2248619"/>
            <a:ext cx="6568528" cy="0"/>
          </a:xfrm>
          <a:prstGeom prst="line">
            <a:avLst/>
          </a:prstGeom>
          <a:ln cap="flat" w="57150">
            <a:solidFill>
              <a:srgbClr val="24307F"/>
            </a:solidFill>
            <a:prstDash val="solid"/>
            <a:headEnd type="oval" len="lg" w="lg"/>
            <a:tailEnd type="none" len="sm" w="sm"/>
          </a:ln>
        </p:spPr>
      </p:sp>
      <p:grpSp>
        <p:nvGrpSpPr>
          <p:cNvPr name="Group 3" id="3"/>
          <p:cNvGrpSpPr/>
          <p:nvPr/>
        </p:nvGrpSpPr>
        <p:grpSpPr>
          <a:xfrm rot="1840381">
            <a:off x="-1279915" y="-3579690"/>
            <a:ext cx="3016314" cy="18112455"/>
            <a:chOff x="0" y="0"/>
            <a:chExt cx="940973" cy="5650383"/>
          </a:xfrm>
        </p:grpSpPr>
        <p:sp>
          <p:nvSpPr>
            <p:cNvPr name="Freeform 4" id="4"/>
            <p:cNvSpPr/>
            <p:nvPr/>
          </p:nvSpPr>
          <p:spPr>
            <a:xfrm flipH="false" flipV="false" rot="0">
              <a:off x="0" y="0"/>
              <a:ext cx="940973" cy="5650383"/>
            </a:xfrm>
            <a:custGeom>
              <a:avLst/>
              <a:gdLst/>
              <a:ahLst/>
              <a:cxnLst/>
              <a:rect r="r" b="b" t="t" l="l"/>
              <a:pathLst>
                <a:path h="5650383" w="940973">
                  <a:moveTo>
                    <a:pt x="0" y="0"/>
                  </a:moveTo>
                  <a:lnTo>
                    <a:pt x="940973" y="0"/>
                  </a:lnTo>
                  <a:lnTo>
                    <a:pt x="940973" y="5650383"/>
                  </a:lnTo>
                  <a:lnTo>
                    <a:pt x="0" y="5650383"/>
                  </a:lnTo>
                  <a:close/>
                </a:path>
              </a:pathLst>
            </a:custGeom>
            <a:gradFill rotWithShape="true">
              <a:gsLst>
                <a:gs pos="0">
                  <a:srgbClr val="27AAE1">
                    <a:alpha val="100000"/>
                  </a:srgbClr>
                </a:gs>
                <a:gs pos="100000">
                  <a:srgbClr val="254287">
                    <a:alpha val="100000"/>
                  </a:srgbClr>
                </a:gs>
              </a:gsLst>
              <a:lin ang="0"/>
            </a:gradFill>
          </p:spPr>
        </p:sp>
        <p:sp>
          <p:nvSpPr>
            <p:cNvPr name="TextBox 5" id="5"/>
            <p:cNvSpPr txBox="true"/>
            <p:nvPr/>
          </p:nvSpPr>
          <p:spPr>
            <a:xfrm>
              <a:off x="0" y="-28575"/>
              <a:ext cx="940973"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6" id="6"/>
          <p:cNvGrpSpPr/>
          <p:nvPr/>
        </p:nvGrpSpPr>
        <p:grpSpPr>
          <a:xfrm rot="0">
            <a:off x="5066714" y="564414"/>
            <a:ext cx="1625060" cy="1396536"/>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840381">
            <a:off x="5074106" y="-4375745"/>
            <a:ext cx="826394" cy="7854127"/>
            <a:chOff x="0" y="0"/>
            <a:chExt cx="257803" cy="2450183"/>
          </a:xfrm>
        </p:grpSpPr>
        <p:sp>
          <p:nvSpPr>
            <p:cNvPr name="Freeform 10" id="10"/>
            <p:cNvSpPr/>
            <p:nvPr/>
          </p:nvSpPr>
          <p:spPr>
            <a:xfrm flipH="false" flipV="false" rot="0">
              <a:off x="0" y="0"/>
              <a:ext cx="257803" cy="2450183"/>
            </a:xfrm>
            <a:custGeom>
              <a:avLst/>
              <a:gdLst/>
              <a:ahLst/>
              <a:cxnLst/>
              <a:rect r="r" b="b" t="t" l="l"/>
              <a:pathLst>
                <a:path h="2450183" w="257803">
                  <a:moveTo>
                    <a:pt x="0" y="0"/>
                  </a:moveTo>
                  <a:lnTo>
                    <a:pt x="257803" y="0"/>
                  </a:lnTo>
                  <a:lnTo>
                    <a:pt x="257803" y="2450183"/>
                  </a:lnTo>
                  <a:lnTo>
                    <a:pt x="0" y="2450183"/>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7803" cy="2478758"/>
            </a:xfrm>
            <a:prstGeom prst="rect">
              <a:avLst/>
            </a:prstGeom>
          </p:spPr>
          <p:txBody>
            <a:bodyPr anchor="ctr" rtlCol="false" tIns="49237" lIns="49237" bIns="49237" rIns="49237"/>
            <a:lstStyle/>
            <a:p>
              <a:pPr algn="ctr">
                <a:lnSpc>
                  <a:spcPts val="1492"/>
                </a:lnSpc>
                <a:spcBef>
                  <a:spcPct val="0"/>
                </a:spcBef>
              </a:pPr>
            </a:p>
          </p:txBody>
        </p:sp>
      </p:grpSp>
      <p:grpSp>
        <p:nvGrpSpPr>
          <p:cNvPr name="Group 12" id="12"/>
          <p:cNvGrpSpPr/>
          <p:nvPr/>
        </p:nvGrpSpPr>
        <p:grpSpPr>
          <a:xfrm rot="-1788554">
            <a:off x="-1434766" y="2171686"/>
            <a:ext cx="3484333" cy="10505664"/>
            <a:chOff x="0" y="0"/>
            <a:chExt cx="1086977" cy="3277359"/>
          </a:xfrm>
        </p:grpSpPr>
        <p:sp>
          <p:nvSpPr>
            <p:cNvPr name="Freeform 13" id="13"/>
            <p:cNvSpPr/>
            <p:nvPr/>
          </p:nvSpPr>
          <p:spPr>
            <a:xfrm flipH="false" flipV="false" rot="0">
              <a:off x="0" y="0"/>
              <a:ext cx="1086977" cy="3277360"/>
            </a:xfrm>
            <a:custGeom>
              <a:avLst/>
              <a:gdLst/>
              <a:ahLst/>
              <a:cxnLst/>
              <a:rect r="r" b="b" t="t" l="l"/>
              <a:pathLst>
                <a:path h="3277360" w="1086977">
                  <a:moveTo>
                    <a:pt x="0" y="0"/>
                  </a:moveTo>
                  <a:lnTo>
                    <a:pt x="1086977" y="0"/>
                  </a:lnTo>
                  <a:lnTo>
                    <a:pt x="1086977" y="3277360"/>
                  </a:lnTo>
                  <a:lnTo>
                    <a:pt x="0" y="3277360"/>
                  </a:lnTo>
                  <a:close/>
                </a:path>
              </a:pathLst>
            </a:custGeom>
            <a:gradFill rotWithShape="true">
              <a:gsLst>
                <a:gs pos="0">
                  <a:srgbClr val="29399D">
                    <a:alpha val="100000"/>
                  </a:srgbClr>
                </a:gs>
                <a:gs pos="100000">
                  <a:srgbClr val="1A2047">
                    <a:alpha val="100000"/>
                  </a:srgbClr>
                </a:gs>
              </a:gsLst>
              <a:lin ang="2100000"/>
            </a:gradFill>
          </p:spPr>
        </p:sp>
        <p:sp>
          <p:nvSpPr>
            <p:cNvPr name="TextBox 14" id="14"/>
            <p:cNvSpPr txBox="true"/>
            <p:nvPr/>
          </p:nvSpPr>
          <p:spPr>
            <a:xfrm>
              <a:off x="0" y="-28575"/>
              <a:ext cx="1086977"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15" id="15"/>
          <p:cNvGrpSpPr/>
          <p:nvPr/>
        </p:nvGrpSpPr>
        <p:grpSpPr>
          <a:xfrm rot="-1788554">
            <a:off x="-192556" y="760085"/>
            <a:ext cx="841596" cy="5551404"/>
            <a:chOff x="0" y="0"/>
            <a:chExt cx="262545" cy="1731823"/>
          </a:xfrm>
        </p:grpSpPr>
        <p:sp>
          <p:nvSpPr>
            <p:cNvPr name="Freeform 16" id="16"/>
            <p:cNvSpPr/>
            <p:nvPr/>
          </p:nvSpPr>
          <p:spPr>
            <a:xfrm flipH="false" flipV="false" rot="0">
              <a:off x="0" y="0"/>
              <a:ext cx="262545" cy="1731823"/>
            </a:xfrm>
            <a:custGeom>
              <a:avLst/>
              <a:gdLst/>
              <a:ahLst/>
              <a:cxnLst/>
              <a:rect r="r" b="b" t="t" l="l"/>
              <a:pathLst>
                <a:path h="1731823" w="262545">
                  <a:moveTo>
                    <a:pt x="0" y="0"/>
                  </a:moveTo>
                  <a:lnTo>
                    <a:pt x="262545" y="0"/>
                  </a:lnTo>
                  <a:lnTo>
                    <a:pt x="262545"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7" id="17"/>
            <p:cNvSpPr txBox="true"/>
            <p:nvPr/>
          </p:nvSpPr>
          <p:spPr>
            <a:xfrm>
              <a:off x="0" y="-28575"/>
              <a:ext cx="262545"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8" id="18"/>
          <p:cNvGrpSpPr/>
          <p:nvPr/>
        </p:nvGrpSpPr>
        <p:grpSpPr>
          <a:xfrm rot="0">
            <a:off x="1028700" y="8259147"/>
            <a:ext cx="1162651" cy="999153"/>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86747" y="564414"/>
            <a:ext cx="823279" cy="70750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11439759" y="2601893"/>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alphaModFix amt="19999"/>
            </a:blip>
            <a:stretch>
              <a:fillRect l="0" t="0" r="0" b="0"/>
            </a:stretch>
          </a:blipFill>
        </p:spPr>
      </p:sp>
      <p:sp>
        <p:nvSpPr>
          <p:cNvPr name="TextBox 25" id="25"/>
          <p:cNvSpPr txBox="true"/>
          <p:nvPr/>
        </p:nvSpPr>
        <p:spPr>
          <a:xfrm rot="0">
            <a:off x="3925870" y="2535218"/>
            <a:ext cx="13631322" cy="6454140"/>
          </a:xfrm>
          <a:prstGeom prst="rect">
            <a:avLst/>
          </a:prstGeom>
        </p:spPr>
        <p:txBody>
          <a:bodyPr anchor="t" rtlCol="false" tIns="0" lIns="0" bIns="0" rIns="0">
            <a:spAutoFit/>
          </a:bodyPr>
          <a:lstStyle/>
          <a:p>
            <a:pPr algn="just">
              <a:lnSpc>
                <a:spcPts val="5879"/>
              </a:lnSpc>
            </a:pPr>
            <a:r>
              <a:rPr lang="en-US" sz="4199">
                <a:solidFill>
                  <a:srgbClr val="000000"/>
                </a:solidFill>
                <a:latin typeface="Be Vietnam Ultra-Bold"/>
              </a:rPr>
              <a:t>Quản trị viên (Admin)</a:t>
            </a:r>
          </a:p>
          <a:p>
            <a:pPr algn="l" marL="777240" indent="-388620" lvl="1">
              <a:lnSpc>
                <a:spcPts val="5040"/>
              </a:lnSpc>
              <a:buFont typeface="Arial"/>
              <a:buChar char="•"/>
            </a:pPr>
            <a:r>
              <a:rPr lang="en-US" sz="3600">
                <a:solidFill>
                  <a:srgbClr val="000000"/>
                </a:solidFill>
                <a:latin typeface="Be Vietnam Medium"/>
              </a:rPr>
              <a:t>Thêm mới món ăn: có thể thêm mới các món ăn vào danh sách, để cập nhật thông tin cho người dùng.</a:t>
            </a:r>
          </a:p>
          <a:p>
            <a:pPr algn="l" marL="777240" indent="-388620" lvl="1">
              <a:lnSpc>
                <a:spcPts val="5040"/>
              </a:lnSpc>
              <a:buFont typeface="Arial"/>
              <a:buChar char="•"/>
            </a:pPr>
            <a:r>
              <a:rPr lang="en-US" sz="3600">
                <a:solidFill>
                  <a:srgbClr val="000000"/>
                </a:solidFill>
                <a:latin typeface="Be Vietnam Medium"/>
              </a:rPr>
              <a:t>Thêm mới địa điểm phục vụ: có thể thêm mới các địa điểm phục vụ vào danh sách, để cập nhật thông tin cho người dùng.</a:t>
            </a:r>
          </a:p>
          <a:p>
            <a:pPr algn="l" marL="777240" indent="-388620" lvl="1">
              <a:lnSpc>
                <a:spcPts val="5040"/>
              </a:lnSpc>
              <a:buFont typeface="Arial"/>
              <a:buChar char="•"/>
            </a:pPr>
            <a:r>
              <a:rPr lang="en-US" sz="3600">
                <a:solidFill>
                  <a:srgbClr val="000000"/>
                </a:solidFill>
                <a:latin typeface="Be Vietnam Medium"/>
              </a:rPr>
              <a:t>Xóa món ăn và địa điểm phục vụ: có thể xóa các món ăn và địa điểm phục vụ khỏi danh sách, để quản lý thông tin chính xác và cập nhật.</a:t>
            </a:r>
          </a:p>
          <a:p>
            <a:pPr algn="l">
              <a:lnSpc>
                <a:spcPts val="5040"/>
              </a:lnSpc>
            </a:pPr>
          </a:p>
        </p:txBody>
      </p:sp>
      <p:sp>
        <p:nvSpPr>
          <p:cNvPr name="TextBox 26" id="26"/>
          <p:cNvSpPr txBox="true"/>
          <p:nvPr/>
        </p:nvSpPr>
        <p:spPr>
          <a:xfrm rot="0">
            <a:off x="2517903" y="760501"/>
            <a:ext cx="13696482" cy="916307"/>
          </a:xfrm>
          <a:prstGeom prst="rect">
            <a:avLst/>
          </a:prstGeom>
        </p:spPr>
        <p:txBody>
          <a:bodyPr anchor="t" rtlCol="false" tIns="0" lIns="0" bIns="0" rIns="0">
            <a:spAutoFit/>
          </a:bodyPr>
          <a:lstStyle/>
          <a:p>
            <a:pPr algn="ctr">
              <a:lnSpc>
                <a:spcPts val="6719"/>
              </a:lnSpc>
              <a:spcBef>
                <a:spcPct val="0"/>
              </a:spcBef>
            </a:pPr>
            <a:r>
              <a:rPr lang="en-US" sz="4799">
                <a:solidFill>
                  <a:srgbClr val="FFFFFF"/>
                </a:solidFill>
                <a:latin typeface="Univers Bold"/>
              </a:rPr>
              <a:t>3.3   </a:t>
            </a:r>
            <a:r>
              <a:rPr lang="en-US" sz="4799">
                <a:solidFill>
                  <a:srgbClr val="051D64"/>
                </a:solidFill>
                <a:latin typeface="Univers Bold"/>
              </a:rPr>
              <a:t>  Xác định user stories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12764" y="4502886"/>
            <a:ext cx="19000764" cy="6212091"/>
            <a:chOff x="0" y="0"/>
            <a:chExt cx="5004316" cy="1636106"/>
          </a:xfrm>
        </p:grpSpPr>
        <p:sp>
          <p:nvSpPr>
            <p:cNvPr name="Freeform 3" id="3"/>
            <p:cNvSpPr/>
            <p:nvPr/>
          </p:nvSpPr>
          <p:spPr>
            <a:xfrm flipH="false" flipV="false" rot="0">
              <a:off x="0" y="0"/>
              <a:ext cx="5004317" cy="1636106"/>
            </a:xfrm>
            <a:custGeom>
              <a:avLst/>
              <a:gdLst/>
              <a:ahLst/>
              <a:cxnLst/>
              <a:rect r="r" b="b" t="t" l="l"/>
              <a:pathLst>
                <a:path h="1636106" w="5004317">
                  <a:moveTo>
                    <a:pt x="0" y="0"/>
                  </a:moveTo>
                  <a:lnTo>
                    <a:pt x="5004317" y="0"/>
                  </a:lnTo>
                  <a:lnTo>
                    <a:pt x="5004317" y="1636106"/>
                  </a:lnTo>
                  <a:lnTo>
                    <a:pt x="0" y="1636106"/>
                  </a:lnTo>
                  <a:close/>
                </a:path>
              </a:pathLst>
            </a:custGeom>
            <a:solidFill>
              <a:srgbClr val="2B4865"/>
            </a:solidFill>
          </p:spPr>
        </p:sp>
        <p:sp>
          <p:nvSpPr>
            <p:cNvPr name="TextBox 4" id="4"/>
            <p:cNvSpPr txBox="true"/>
            <p:nvPr/>
          </p:nvSpPr>
          <p:spPr>
            <a:xfrm>
              <a:off x="0" y="-38100"/>
              <a:ext cx="5004316" cy="167420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35795" y="3301225"/>
            <a:ext cx="2555915" cy="255591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88B6"/>
            </a:solidFill>
            <a:ln w="104775" cap="sq">
              <a:solidFill>
                <a:srgbClr val="FFFFFF"/>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809869" y="3224928"/>
            <a:ext cx="2555915" cy="2555915"/>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88B6"/>
            </a:solidFill>
            <a:ln w="10477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9327803" y="3152759"/>
            <a:ext cx="2555915" cy="255591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88B6"/>
            </a:solidFill>
            <a:ln w="10477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3614395">
            <a:off x="15610373" y="3360482"/>
            <a:ext cx="6061985" cy="439924"/>
            <a:chOff x="0" y="0"/>
            <a:chExt cx="3139792" cy="227858"/>
          </a:xfrm>
        </p:grpSpPr>
        <p:sp>
          <p:nvSpPr>
            <p:cNvPr name="Freeform 15" id="15"/>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051D64"/>
            </a:solidFill>
          </p:spPr>
        </p:sp>
        <p:sp>
          <p:nvSpPr>
            <p:cNvPr name="TextBox 16" id="16"/>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1795536">
            <a:off x="17308561" y="-2132694"/>
            <a:ext cx="3826016" cy="3743280"/>
            <a:chOff x="0" y="0"/>
            <a:chExt cx="830765" cy="812800"/>
          </a:xfrm>
        </p:grpSpPr>
        <p:sp>
          <p:nvSpPr>
            <p:cNvPr name="Freeform 18" id="18"/>
            <p:cNvSpPr/>
            <p:nvPr/>
          </p:nvSpPr>
          <p:spPr>
            <a:xfrm flipH="false" flipV="false" rot="0">
              <a:off x="0" y="0"/>
              <a:ext cx="830765" cy="812800"/>
            </a:xfrm>
            <a:custGeom>
              <a:avLst/>
              <a:gdLst/>
              <a:ahLst/>
              <a:cxnLst/>
              <a:rect r="r" b="b" t="t" l="l"/>
              <a:pathLst>
                <a:path h="812800" w="830765">
                  <a:moveTo>
                    <a:pt x="0" y="0"/>
                  </a:moveTo>
                  <a:lnTo>
                    <a:pt x="830765" y="0"/>
                  </a:lnTo>
                  <a:lnTo>
                    <a:pt x="830765" y="812800"/>
                  </a:lnTo>
                  <a:lnTo>
                    <a:pt x="0" y="812800"/>
                  </a:lnTo>
                  <a:close/>
                </a:path>
              </a:pathLst>
            </a:custGeom>
            <a:solidFill>
              <a:srgbClr val="051D64"/>
            </a:solidFill>
          </p:spPr>
        </p:sp>
        <p:sp>
          <p:nvSpPr>
            <p:cNvPr name="TextBox 19" id="19"/>
            <p:cNvSpPr txBox="true"/>
            <p:nvPr/>
          </p:nvSpPr>
          <p:spPr>
            <a:xfrm>
              <a:off x="0" y="-38100"/>
              <a:ext cx="830765" cy="8509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3614395">
            <a:off x="14267354" y="1480218"/>
            <a:ext cx="7586069" cy="439924"/>
            <a:chOff x="0" y="0"/>
            <a:chExt cx="3929188" cy="227858"/>
          </a:xfrm>
        </p:grpSpPr>
        <p:sp>
          <p:nvSpPr>
            <p:cNvPr name="Freeform 21" id="21"/>
            <p:cNvSpPr/>
            <p:nvPr/>
          </p:nvSpPr>
          <p:spPr>
            <a:xfrm flipH="false" flipV="false" rot="0">
              <a:off x="0" y="0"/>
              <a:ext cx="3929188" cy="227858"/>
            </a:xfrm>
            <a:custGeom>
              <a:avLst/>
              <a:gdLst/>
              <a:ahLst/>
              <a:cxnLst/>
              <a:rect r="r" b="b" t="t" l="l"/>
              <a:pathLst>
                <a:path h="227858" w="3929188">
                  <a:moveTo>
                    <a:pt x="3725988" y="0"/>
                  </a:moveTo>
                  <a:lnTo>
                    <a:pt x="0" y="0"/>
                  </a:lnTo>
                  <a:lnTo>
                    <a:pt x="203200" y="227858"/>
                  </a:lnTo>
                  <a:lnTo>
                    <a:pt x="3929188" y="227858"/>
                  </a:lnTo>
                  <a:lnTo>
                    <a:pt x="3725988" y="0"/>
                  </a:lnTo>
                  <a:close/>
                </a:path>
              </a:pathLst>
            </a:custGeom>
            <a:solidFill>
              <a:srgbClr val="0088B6"/>
            </a:solidFill>
          </p:spPr>
        </p:sp>
        <p:sp>
          <p:nvSpPr>
            <p:cNvPr name="TextBox 22" id="22"/>
            <p:cNvSpPr txBox="true"/>
            <p:nvPr/>
          </p:nvSpPr>
          <p:spPr>
            <a:xfrm>
              <a:off x="101600" y="-38100"/>
              <a:ext cx="3725988"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3617512">
            <a:off x="-2825116" y="-2145356"/>
            <a:ext cx="3826016" cy="3743280"/>
            <a:chOff x="0" y="0"/>
            <a:chExt cx="830765" cy="812800"/>
          </a:xfrm>
        </p:grpSpPr>
        <p:sp>
          <p:nvSpPr>
            <p:cNvPr name="Freeform 24" id="24"/>
            <p:cNvSpPr/>
            <p:nvPr/>
          </p:nvSpPr>
          <p:spPr>
            <a:xfrm flipH="false" flipV="false" rot="0">
              <a:off x="0" y="0"/>
              <a:ext cx="830765" cy="812800"/>
            </a:xfrm>
            <a:custGeom>
              <a:avLst/>
              <a:gdLst/>
              <a:ahLst/>
              <a:cxnLst/>
              <a:rect r="r" b="b" t="t" l="l"/>
              <a:pathLst>
                <a:path h="812800" w="830765">
                  <a:moveTo>
                    <a:pt x="0" y="0"/>
                  </a:moveTo>
                  <a:lnTo>
                    <a:pt x="830765" y="0"/>
                  </a:lnTo>
                  <a:lnTo>
                    <a:pt x="830765" y="812800"/>
                  </a:lnTo>
                  <a:lnTo>
                    <a:pt x="0" y="812800"/>
                  </a:lnTo>
                  <a:close/>
                </a:path>
              </a:pathLst>
            </a:custGeom>
            <a:solidFill>
              <a:srgbClr val="051D64"/>
            </a:solidFill>
          </p:spPr>
        </p:sp>
        <p:sp>
          <p:nvSpPr>
            <p:cNvPr name="TextBox 25" id="25"/>
            <p:cNvSpPr txBox="true"/>
            <p:nvPr/>
          </p:nvSpPr>
          <p:spPr>
            <a:xfrm>
              <a:off x="0" y="-38100"/>
              <a:ext cx="830765" cy="8509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7182689">
            <a:off x="-2459765" y="2776133"/>
            <a:ext cx="4800043" cy="449861"/>
            <a:chOff x="0" y="0"/>
            <a:chExt cx="2357911" cy="220984"/>
          </a:xfrm>
        </p:grpSpPr>
        <p:sp>
          <p:nvSpPr>
            <p:cNvPr name="Freeform 27" id="27"/>
            <p:cNvSpPr/>
            <p:nvPr/>
          </p:nvSpPr>
          <p:spPr>
            <a:xfrm flipH="false" flipV="false" rot="0">
              <a:off x="0" y="0"/>
              <a:ext cx="2357911" cy="220984"/>
            </a:xfrm>
            <a:custGeom>
              <a:avLst/>
              <a:gdLst/>
              <a:ahLst/>
              <a:cxnLst/>
              <a:rect r="r" b="b" t="t" l="l"/>
              <a:pathLst>
                <a:path h="220984" w="2357911">
                  <a:moveTo>
                    <a:pt x="203200" y="0"/>
                  </a:moveTo>
                  <a:lnTo>
                    <a:pt x="2357911" y="0"/>
                  </a:lnTo>
                  <a:lnTo>
                    <a:pt x="2154711" y="220984"/>
                  </a:lnTo>
                  <a:lnTo>
                    <a:pt x="0" y="220984"/>
                  </a:lnTo>
                  <a:lnTo>
                    <a:pt x="203200" y="0"/>
                  </a:lnTo>
                  <a:close/>
                </a:path>
              </a:pathLst>
            </a:custGeom>
            <a:solidFill>
              <a:srgbClr val="051D64"/>
            </a:solidFill>
          </p:spPr>
        </p:sp>
        <p:sp>
          <p:nvSpPr>
            <p:cNvPr name="TextBox 28" id="28"/>
            <p:cNvSpPr txBox="true"/>
            <p:nvPr/>
          </p:nvSpPr>
          <p:spPr>
            <a:xfrm>
              <a:off x="101600" y="-38100"/>
              <a:ext cx="2154711" cy="259084"/>
            </a:xfrm>
            <a:prstGeom prst="rect">
              <a:avLst/>
            </a:prstGeom>
          </p:spPr>
          <p:txBody>
            <a:bodyPr anchor="ctr" rtlCol="false" tIns="50800" lIns="50800" bIns="50800" rIns="50800"/>
            <a:lstStyle/>
            <a:p>
              <a:pPr algn="ctr">
                <a:lnSpc>
                  <a:spcPts val="2659"/>
                </a:lnSpc>
                <a:spcBef>
                  <a:spcPct val="0"/>
                </a:spcBef>
              </a:pPr>
            </a:p>
          </p:txBody>
        </p:sp>
      </p:grpSp>
      <p:grpSp>
        <p:nvGrpSpPr>
          <p:cNvPr name="Group 29" id="29"/>
          <p:cNvGrpSpPr/>
          <p:nvPr/>
        </p:nvGrpSpPr>
        <p:grpSpPr>
          <a:xfrm rot="7182689">
            <a:off x="-3490340" y="1416877"/>
            <a:ext cx="7451059" cy="429861"/>
            <a:chOff x="0" y="0"/>
            <a:chExt cx="3830456" cy="220984"/>
          </a:xfrm>
        </p:grpSpPr>
        <p:sp>
          <p:nvSpPr>
            <p:cNvPr name="Freeform 30" id="30"/>
            <p:cNvSpPr/>
            <p:nvPr/>
          </p:nvSpPr>
          <p:spPr>
            <a:xfrm flipH="false" flipV="false" rot="0">
              <a:off x="0" y="0"/>
              <a:ext cx="3830457" cy="220984"/>
            </a:xfrm>
            <a:custGeom>
              <a:avLst/>
              <a:gdLst/>
              <a:ahLst/>
              <a:cxnLst/>
              <a:rect r="r" b="b" t="t" l="l"/>
              <a:pathLst>
                <a:path h="220984" w="3830457">
                  <a:moveTo>
                    <a:pt x="203200" y="0"/>
                  </a:moveTo>
                  <a:lnTo>
                    <a:pt x="3830457" y="0"/>
                  </a:lnTo>
                  <a:lnTo>
                    <a:pt x="3627257" y="220984"/>
                  </a:lnTo>
                  <a:lnTo>
                    <a:pt x="0" y="220984"/>
                  </a:lnTo>
                  <a:lnTo>
                    <a:pt x="203200" y="0"/>
                  </a:lnTo>
                  <a:close/>
                </a:path>
              </a:pathLst>
            </a:custGeom>
            <a:solidFill>
              <a:srgbClr val="0088B6"/>
            </a:solidFill>
          </p:spPr>
        </p:sp>
        <p:sp>
          <p:nvSpPr>
            <p:cNvPr name="TextBox 31" id="31"/>
            <p:cNvSpPr txBox="true"/>
            <p:nvPr/>
          </p:nvSpPr>
          <p:spPr>
            <a:xfrm>
              <a:off x="101600" y="-38100"/>
              <a:ext cx="3627256" cy="259084"/>
            </a:xfrm>
            <a:prstGeom prst="rect">
              <a:avLst/>
            </a:prstGeom>
          </p:spPr>
          <p:txBody>
            <a:bodyPr anchor="ctr" rtlCol="false" tIns="50800" lIns="50800" bIns="50800" rIns="50800"/>
            <a:lstStyle/>
            <a:p>
              <a:pPr algn="ctr">
                <a:lnSpc>
                  <a:spcPts val="2659"/>
                </a:lnSpc>
                <a:spcBef>
                  <a:spcPct val="0"/>
                </a:spcBef>
              </a:pPr>
            </a:p>
          </p:txBody>
        </p:sp>
      </p:grpSp>
      <p:sp>
        <p:nvSpPr>
          <p:cNvPr name="Freeform 32" id="32"/>
          <p:cNvSpPr/>
          <p:nvPr/>
        </p:nvSpPr>
        <p:spPr>
          <a:xfrm flipH="false" flipV="false" rot="0">
            <a:off x="1186949" y="3755610"/>
            <a:ext cx="1453606" cy="1647146"/>
          </a:xfrm>
          <a:custGeom>
            <a:avLst/>
            <a:gdLst/>
            <a:ahLst/>
            <a:cxnLst/>
            <a:rect r="r" b="b" t="t" l="l"/>
            <a:pathLst>
              <a:path h="1647146" w="1453606">
                <a:moveTo>
                  <a:pt x="0" y="0"/>
                </a:moveTo>
                <a:lnTo>
                  <a:pt x="1453606" y="0"/>
                </a:lnTo>
                <a:lnTo>
                  <a:pt x="1453606" y="1647145"/>
                </a:lnTo>
                <a:lnTo>
                  <a:pt x="0" y="16471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3" id="33"/>
          <p:cNvSpPr/>
          <p:nvPr/>
        </p:nvSpPr>
        <p:spPr>
          <a:xfrm flipH="false" flipV="false" rot="0">
            <a:off x="5292050" y="3755610"/>
            <a:ext cx="1591554" cy="1647146"/>
          </a:xfrm>
          <a:custGeom>
            <a:avLst/>
            <a:gdLst/>
            <a:ahLst/>
            <a:cxnLst/>
            <a:rect r="r" b="b" t="t" l="l"/>
            <a:pathLst>
              <a:path h="1647146" w="1591554">
                <a:moveTo>
                  <a:pt x="0" y="0"/>
                </a:moveTo>
                <a:lnTo>
                  <a:pt x="1591554" y="0"/>
                </a:lnTo>
                <a:lnTo>
                  <a:pt x="1591554" y="1647145"/>
                </a:lnTo>
                <a:lnTo>
                  <a:pt x="0" y="16471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4" id="34"/>
          <p:cNvSpPr/>
          <p:nvPr/>
        </p:nvSpPr>
        <p:spPr>
          <a:xfrm flipH="false" flipV="false" rot="0">
            <a:off x="9998281" y="3755610"/>
            <a:ext cx="1426293" cy="1799739"/>
          </a:xfrm>
          <a:custGeom>
            <a:avLst/>
            <a:gdLst/>
            <a:ahLst/>
            <a:cxnLst/>
            <a:rect r="r" b="b" t="t" l="l"/>
            <a:pathLst>
              <a:path h="1799739" w="1426293">
                <a:moveTo>
                  <a:pt x="0" y="0"/>
                </a:moveTo>
                <a:lnTo>
                  <a:pt x="1426293" y="0"/>
                </a:lnTo>
                <a:lnTo>
                  <a:pt x="1426293" y="1799739"/>
                </a:lnTo>
                <a:lnTo>
                  <a:pt x="0" y="17997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35" id="35"/>
          <p:cNvGrpSpPr/>
          <p:nvPr/>
        </p:nvGrpSpPr>
        <p:grpSpPr>
          <a:xfrm rot="0">
            <a:off x="13547697" y="3152759"/>
            <a:ext cx="2555915" cy="2555915"/>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88B6"/>
            </a:solidFill>
            <a:ln w="104775" cap="sq">
              <a:solidFill>
                <a:srgbClr val="FFFFFF"/>
              </a:solidFill>
              <a:prstDash val="solid"/>
              <a:miter/>
            </a:ln>
          </p:spPr>
        </p:sp>
        <p:sp>
          <p:nvSpPr>
            <p:cNvPr name="TextBox 37" id="3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38" id="38"/>
          <p:cNvSpPr/>
          <p:nvPr/>
        </p:nvSpPr>
        <p:spPr>
          <a:xfrm flipH="false" flipV="false" rot="0">
            <a:off x="14200894" y="3700230"/>
            <a:ext cx="1474881" cy="1605312"/>
          </a:xfrm>
          <a:custGeom>
            <a:avLst/>
            <a:gdLst/>
            <a:ahLst/>
            <a:cxnLst/>
            <a:rect r="r" b="b" t="t" l="l"/>
            <a:pathLst>
              <a:path h="1605312" w="1474881">
                <a:moveTo>
                  <a:pt x="0" y="0"/>
                </a:moveTo>
                <a:lnTo>
                  <a:pt x="1474881" y="0"/>
                </a:lnTo>
                <a:lnTo>
                  <a:pt x="1474881" y="1605312"/>
                </a:lnTo>
                <a:lnTo>
                  <a:pt x="0" y="160531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a:ln cap="sq">
            <a:noFill/>
            <a:prstDash val="solid"/>
            <a:miter/>
          </a:ln>
        </p:spPr>
      </p:sp>
      <p:sp>
        <p:nvSpPr>
          <p:cNvPr name="TextBox 39" id="39"/>
          <p:cNvSpPr txBox="true"/>
          <p:nvPr/>
        </p:nvSpPr>
        <p:spPr>
          <a:xfrm rot="0">
            <a:off x="4995328" y="942975"/>
            <a:ext cx="8297344" cy="960755"/>
          </a:xfrm>
          <a:prstGeom prst="rect">
            <a:avLst/>
          </a:prstGeom>
        </p:spPr>
        <p:txBody>
          <a:bodyPr anchor="t" rtlCol="false" tIns="0" lIns="0" bIns="0" rIns="0">
            <a:spAutoFit/>
          </a:bodyPr>
          <a:lstStyle/>
          <a:p>
            <a:pPr algn="ctr">
              <a:lnSpc>
                <a:spcPts val="6669"/>
              </a:lnSpc>
            </a:pPr>
            <a:r>
              <a:rPr lang="en-US" sz="5799">
                <a:solidFill>
                  <a:srgbClr val="051D64"/>
                </a:solidFill>
                <a:latin typeface="Univers Bold"/>
              </a:rPr>
              <a:t>NỘI DUNG CHÍNH</a:t>
            </a:r>
          </a:p>
        </p:txBody>
      </p:sp>
      <p:sp>
        <p:nvSpPr>
          <p:cNvPr name="TextBox 40" id="40"/>
          <p:cNvSpPr txBox="true"/>
          <p:nvPr/>
        </p:nvSpPr>
        <p:spPr>
          <a:xfrm rot="0">
            <a:off x="-812264" y="6273240"/>
            <a:ext cx="5452032" cy="544830"/>
          </a:xfrm>
          <a:prstGeom prst="rect">
            <a:avLst/>
          </a:prstGeom>
        </p:spPr>
        <p:txBody>
          <a:bodyPr anchor="t" rtlCol="false" tIns="0" lIns="0" bIns="0" rIns="0">
            <a:spAutoFit/>
          </a:bodyPr>
          <a:lstStyle/>
          <a:p>
            <a:pPr algn="ctr">
              <a:lnSpc>
                <a:spcPts val="3794"/>
              </a:lnSpc>
            </a:pPr>
            <a:r>
              <a:rPr lang="en-US" sz="3299">
                <a:solidFill>
                  <a:srgbClr val="FFFFFF"/>
                </a:solidFill>
                <a:latin typeface="Univers Bold"/>
              </a:rPr>
              <a:t>GIỚI THIỆU</a:t>
            </a:r>
          </a:p>
        </p:txBody>
      </p:sp>
      <p:sp>
        <p:nvSpPr>
          <p:cNvPr name="TextBox 41" id="41"/>
          <p:cNvSpPr txBox="true"/>
          <p:nvPr/>
        </p:nvSpPr>
        <p:spPr>
          <a:xfrm rot="0">
            <a:off x="3969911" y="6273240"/>
            <a:ext cx="4235831" cy="544830"/>
          </a:xfrm>
          <a:prstGeom prst="rect">
            <a:avLst/>
          </a:prstGeom>
        </p:spPr>
        <p:txBody>
          <a:bodyPr anchor="t" rtlCol="false" tIns="0" lIns="0" bIns="0" rIns="0">
            <a:spAutoFit/>
          </a:bodyPr>
          <a:lstStyle/>
          <a:p>
            <a:pPr algn="ctr">
              <a:lnSpc>
                <a:spcPts val="3794"/>
              </a:lnSpc>
            </a:pPr>
            <a:r>
              <a:rPr lang="en-US" sz="3299">
                <a:solidFill>
                  <a:srgbClr val="FFFFFF"/>
                </a:solidFill>
                <a:latin typeface="Univers Bold"/>
              </a:rPr>
              <a:t>CƠ SỞ LÝ THUYẾT</a:t>
            </a:r>
          </a:p>
        </p:txBody>
      </p:sp>
      <p:sp>
        <p:nvSpPr>
          <p:cNvPr name="TextBox 42" id="42"/>
          <p:cNvSpPr txBox="true"/>
          <p:nvPr/>
        </p:nvSpPr>
        <p:spPr>
          <a:xfrm rot="0">
            <a:off x="8284795" y="6273240"/>
            <a:ext cx="4641931" cy="544830"/>
          </a:xfrm>
          <a:prstGeom prst="rect">
            <a:avLst/>
          </a:prstGeom>
        </p:spPr>
        <p:txBody>
          <a:bodyPr anchor="t" rtlCol="false" tIns="0" lIns="0" bIns="0" rIns="0">
            <a:spAutoFit/>
          </a:bodyPr>
          <a:lstStyle/>
          <a:p>
            <a:pPr algn="ctr">
              <a:lnSpc>
                <a:spcPts val="3794"/>
              </a:lnSpc>
            </a:pPr>
            <a:r>
              <a:rPr lang="en-US" sz="3299">
                <a:solidFill>
                  <a:srgbClr val="FFFFFF"/>
                </a:solidFill>
                <a:latin typeface="Univers Bold"/>
              </a:rPr>
              <a:t>XÁC ĐỊNH NHU CẦU</a:t>
            </a:r>
          </a:p>
        </p:txBody>
      </p:sp>
      <p:sp>
        <p:nvSpPr>
          <p:cNvPr name="TextBox 43" id="43"/>
          <p:cNvSpPr txBox="true"/>
          <p:nvPr/>
        </p:nvSpPr>
        <p:spPr>
          <a:xfrm rot="0">
            <a:off x="12617369" y="6273240"/>
            <a:ext cx="4641931" cy="1021080"/>
          </a:xfrm>
          <a:prstGeom prst="rect">
            <a:avLst/>
          </a:prstGeom>
        </p:spPr>
        <p:txBody>
          <a:bodyPr anchor="t" rtlCol="false" tIns="0" lIns="0" bIns="0" rIns="0">
            <a:spAutoFit/>
          </a:bodyPr>
          <a:lstStyle/>
          <a:p>
            <a:pPr algn="ctr">
              <a:lnSpc>
                <a:spcPts val="3794"/>
              </a:lnSpc>
            </a:pPr>
            <a:r>
              <a:rPr lang="en-US" sz="3299">
                <a:solidFill>
                  <a:srgbClr val="FFFFFF"/>
                </a:solidFill>
                <a:latin typeface="Univers Bold"/>
              </a:rPr>
              <a:t>KẾ HOẠCH VÀ</a:t>
            </a:r>
          </a:p>
          <a:p>
            <a:pPr algn="ctr">
              <a:lnSpc>
                <a:spcPts val="3794"/>
              </a:lnSpc>
            </a:pPr>
            <a:r>
              <a:rPr lang="en-US" sz="3299">
                <a:solidFill>
                  <a:srgbClr val="FFFFFF"/>
                </a:solidFill>
                <a:latin typeface="Univers Bold"/>
              </a:rPr>
              <a:t>THỰC HIỆN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H="true">
            <a:off x="2079310" y="2248619"/>
            <a:ext cx="6568528" cy="0"/>
          </a:xfrm>
          <a:prstGeom prst="line">
            <a:avLst/>
          </a:prstGeom>
          <a:ln cap="flat" w="57150">
            <a:solidFill>
              <a:srgbClr val="24307F"/>
            </a:solidFill>
            <a:prstDash val="solid"/>
            <a:headEnd type="oval" len="lg" w="lg"/>
            <a:tailEnd type="none" len="sm" w="sm"/>
          </a:ln>
        </p:spPr>
      </p:sp>
      <p:grpSp>
        <p:nvGrpSpPr>
          <p:cNvPr name="Group 3" id="3"/>
          <p:cNvGrpSpPr/>
          <p:nvPr/>
        </p:nvGrpSpPr>
        <p:grpSpPr>
          <a:xfrm rot="1840381">
            <a:off x="-1279915" y="-3579690"/>
            <a:ext cx="3016314" cy="18112455"/>
            <a:chOff x="0" y="0"/>
            <a:chExt cx="940973" cy="5650383"/>
          </a:xfrm>
        </p:grpSpPr>
        <p:sp>
          <p:nvSpPr>
            <p:cNvPr name="Freeform 4" id="4"/>
            <p:cNvSpPr/>
            <p:nvPr/>
          </p:nvSpPr>
          <p:spPr>
            <a:xfrm flipH="false" flipV="false" rot="0">
              <a:off x="0" y="0"/>
              <a:ext cx="940973" cy="5650383"/>
            </a:xfrm>
            <a:custGeom>
              <a:avLst/>
              <a:gdLst/>
              <a:ahLst/>
              <a:cxnLst/>
              <a:rect r="r" b="b" t="t" l="l"/>
              <a:pathLst>
                <a:path h="5650383" w="940973">
                  <a:moveTo>
                    <a:pt x="0" y="0"/>
                  </a:moveTo>
                  <a:lnTo>
                    <a:pt x="940973" y="0"/>
                  </a:lnTo>
                  <a:lnTo>
                    <a:pt x="940973" y="5650383"/>
                  </a:lnTo>
                  <a:lnTo>
                    <a:pt x="0" y="5650383"/>
                  </a:lnTo>
                  <a:close/>
                </a:path>
              </a:pathLst>
            </a:custGeom>
            <a:gradFill rotWithShape="true">
              <a:gsLst>
                <a:gs pos="0">
                  <a:srgbClr val="27AAE1">
                    <a:alpha val="100000"/>
                  </a:srgbClr>
                </a:gs>
                <a:gs pos="100000">
                  <a:srgbClr val="254287">
                    <a:alpha val="100000"/>
                  </a:srgbClr>
                </a:gs>
              </a:gsLst>
              <a:lin ang="0"/>
            </a:gradFill>
          </p:spPr>
        </p:sp>
        <p:sp>
          <p:nvSpPr>
            <p:cNvPr name="TextBox 5" id="5"/>
            <p:cNvSpPr txBox="true"/>
            <p:nvPr/>
          </p:nvSpPr>
          <p:spPr>
            <a:xfrm>
              <a:off x="0" y="-28575"/>
              <a:ext cx="940973"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6" id="6"/>
          <p:cNvGrpSpPr/>
          <p:nvPr/>
        </p:nvGrpSpPr>
        <p:grpSpPr>
          <a:xfrm rot="0">
            <a:off x="5066714" y="564414"/>
            <a:ext cx="1625060" cy="1396536"/>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840381">
            <a:off x="5074106" y="-4375745"/>
            <a:ext cx="826394" cy="7854127"/>
            <a:chOff x="0" y="0"/>
            <a:chExt cx="257803" cy="2450183"/>
          </a:xfrm>
        </p:grpSpPr>
        <p:sp>
          <p:nvSpPr>
            <p:cNvPr name="Freeform 10" id="10"/>
            <p:cNvSpPr/>
            <p:nvPr/>
          </p:nvSpPr>
          <p:spPr>
            <a:xfrm flipH="false" flipV="false" rot="0">
              <a:off x="0" y="0"/>
              <a:ext cx="257803" cy="2450183"/>
            </a:xfrm>
            <a:custGeom>
              <a:avLst/>
              <a:gdLst/>
              <a:ahLst/>
              <a:cxnLst/>
              <a:rect r="r" b="b" t="t" l="l"/>
              <a:pathLst>
                <a:path h="2450183" w="257803">
                  <a:moveTo>
                    <a:pt x="0" y="0"/>
                  </a:moveTo>
                  <a:lnTo>
                    <a:pt x="257803" y="0"/>
                  </a:lnTo>
                  <a:lnTo>
                    <a:pt x="257803" y="2450183"/>
                  </a:lnTo>
                  <a:lnTo>
                    <a:pt x="0" y="2450183"/>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7803" cy="2478758"/>
            </a:xfrm>
            <a:prstGeom prst="rect">
              <a:avLst/>
            </a:prstGeom>
          </p:spPr>
          <p:txBody>
            <a:bodyPr anchor="ctr" rtlCol="false" tIns="49237" lIns="49237" bIns="49237" rIns="49237"/>
            <a:lstStyle/>
            <a:p>
              <a:pPr algn="ctr">
                <a:lnSpc>
                  <a:spcPts val="1492"/>
                </a:lnSpc>
                <a:spcBef>
                  <a:spcPct val="0"/>
                </a:spcBef>
              </a:pPr>
            </a:p>
          </p:txBody>
        </p:sp>
      </p:grpSp>
      <p:grpSp>
        <p:nvGrpSpPr>
          <p:cNvPr name="Group 12" id="12"/>
          <p:cNvGrpSpPr/>
          <p:nvPr/>
        </p:nvGrpSpPr>
        <p:grpSpPr>
          <a:xfrm rot="-1788554">
            <a:off x="-1434766" y="2171686"/>
            <a:ext cx="3484333" cy="10505664"/>
            <a:chOff x="0" y="0"/>
            <a:chExt cx="1086977" cy="3277359"/>
          </a:xfrm>
        </p:grpSpPr>
        <p:sp>
          <p:nvSpPr>
            <p:cNvPr name="Freeform 13" id="13"/>
            <p:cNvSpPr/>
            <p:nvPr/>
          </p:nvSpPr>
          <p:spPr>
            <a:xfrm flipH="false" flipV="false" rot="0">
              <a:off x="0" y="0"/>
              <a:ext cx="1086977" cy="3277360"/>
            </a:xfrm>
            <a:custGeom>
              <a:avLst/>
              <a:gdLst/>
              <a:ahLst/>
              <a:cxnLst/>
              <a:rect r="r" b="b" t="t" l="l"/>
              <a:pathLst>
                <a:path h="3277360" w="1086977">
                  <a:moveTo>
                    <a:pt x="0" y="0"/>
                  </a:moveTo>
                  <a:lnTo>
                    <a:pt x="1086977" y="0"/>
                  </a:lnTo>
                  <a:lnTo>
                    <a:pt x="1086977" y="3277360"/>
                  </a:lnTo>
                  <a:lnTo>
                    <a:pt x="0" y="3277360"/>
                  </a:lnTo>
                  <a:close/>
                </a:path>
              </a:pathLst>
            </a:custGeom>
            <a:gradFill rotWithShape="true">
              <a:gsLst>
                <a:gs pos="0">
                  <a:srgbClr val="29399D">
                    <a:alpha val="100000"/>
                  </a:srgbClr>
                </a:gs>
                <a:gs pos="100000">
                  <a:srgbClr val="1A2047">
                    <a:alpha val="100000"/>
                  </a:srgbClr>
                </a:gs>
              </a:gsLst>
              <a:lin ang="2100000"/>
            </a:gradFill>
          </p:spPr>
        </p:sp>
        <p:sp>
          <p:nvSpPr>
            <p:cNvPr name="TextBox 14" id="14"/>
            <p:cNvSpPr txBox="true"/>
            <p:nvPr/>
          </p:nvSpPr>
          <p:spPr>
            <a:xfrm>
              <a:off x="0" y="-28575"/>
              <a:ext cx="1086977"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15" id="15"/>
          <p:cNvGrpSpPr/>
          <p:nvPr/>
        </p:nvGrpSpPr>
        <p:grpSpPr>
          <a:xfrm rot="-1788554">
            <a:off x="-192556" y="760085"/>
            <a:ext cx="841596" cy="5551404"/>
            <a:chOff x="0" y="0"/>
            <a:chExt cx="262545" cy="1731823"/>
          </a:xfrm>
        </p:grpSpPr>
        <p:sp>
          <p:nvSpPr>
            <p:cNvPr name="Freeform 16" id="16"/>
            <p:cNvSpPr/>
            <p:nvPr/>
          </p:nvSpPr>
          <p:spPr>
            <a:xfrm flipH="false" flipV="false" rot="0">
              <a:off x="0" y="0"/>
              <a:ext cx="262545" cy="1731823"/>
            </a:xfrm>
            <a:custGeom>
              <a:avLst/>
              <a:gdLst/>
              <a:ahLst/>
              <a:cxnLst/>
              <a:rect r="r" b="b" t="t" l="l"/>
              <a:pathLst>
                <a:path h="1731823" w="262545">
                  <a:moveTo>
                    <a:pt x="0" y="0"/>
                  </a:moveTo>
                  <a:lnTo>
                    <a:pt x="262545" y="0"/>
                  </a:lnTo>
                  <a:lnTo>
                    <a:pt x="262545"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7" id="17"/>
            <p:cNvSpPr txBox="true"/>
            <p:nvPr/>
          </p:nvSpPr>
          <p:spPr>
            <a:xfrm>
              <a:off x="0" y="-28575"/>
              <a:ext cx="262545"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8" id="18"/>
          <p:cNvGrpSpPr/>
          <p:nvPr/>
        </p:nvGrpSpPr>
        <p:grpSpPr>
          <a:xfrm rot="0">
            <a:off x="1028700" y="8259147"/>
            <a:ext cx="1162651" cy="999153"/>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86747" y="564414"/>
            <a:ext cx="823279" cy="70750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11439759" y="2601893"/>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alphaModFix amt="19999"/>
            </a:blip>
            <a:stretch>
              <a:fillRect l="0" t="0" r="0" b="0"/>
            </a:stretch>
          </a:blipFill>
        </p:spPr>
      </p:sp>
      <p:sp>
        <p:nvSpPr>
          <p:cNvPr name="TextBox 25" id="25"/>
          <p:cNvSpPr txBox="true"/>
          <p:nvPr/>
        </p:nvSpPr>
        <p:spPr>
          <a:xfrm rot="0">
            <a:off x="3811059" y="4082077"/>
            <a:ext cx="13631322" cy="2794000"/>
          </a:xfrm>
          <a:prstGeom prst="rect">
            <a:avLst/>
          </a:prstGeom>
        </p:spPr>
        <p:txBody>
          <a:bodyPr anchor="t" rtlCol="false" tIns="0" lIns="0" bIns="0" rIns="0">
            <a:spAutoFit/>
          </a:bodyPr>
          <a:lstStyle/>
          <a:p>
            <a:pPr algn="just">
              <a:lnSpc>
                <a:spcPts val="5599"/>
              </a:lnSpc>
            </a:pPr>
          </a:p>
          <a:p>
            <a:pPr algn="l" marL="863599" indent="-431800" lvl="1">
              <a:lnSpc>
                <a:spcPts val="5599"/>
              </a:lnSpc>
              <a:buFont typeface="Arial"/>
              <a:buChar char="•"/>
            </a:pPr>
            <a:r>
              <a:rPr lang="en-US" sz="3999">
                <a:solidFill>
                  <a:srgbClr val="000000"/>
                </a:solidFill>
                <a:latin typeface="Be Vietnam"/>
              </a:rPr>
              <a:t>Website được xây dựng theo mô hình MVC</a:t>
            </a:r>
          </a:p>
          <a:p>
            <a:pPr algn="l" marL="863599" indent="-431800" lvl="1">
              <a:lnSpc>
                <a:spcPts val="5599"/>
              </a:lnSpc>
              <a:buFont typeface="Arial"/>
              <a:buChar char="•"/>
            </a:pPr>
            <a:r>
              <a:rPr lang="en-US" sz="3999">
                <a:solidFill>
                  <a:srgbClr val="000000"/>
                </a:solidFill>
                <a:latin typeface="Be Vietnam"/>
              </a:rPr>
              <a:t>Back-end: Laravel Framework</a:t>
            </a:r>
          </a:p>
          <a:p>
            <a:pPr algn="l" marL="863599" indent="-431800" lvl="1">
              <a:lnSpc>
                <a:spcPts val="5599"/>
              </a:lnSpc>
              <a:buFont typeface="Arial"/>
              <a:buChar char="•"/>
            </a:pPr>
            <a:r>
              <a:rPr lang="en-US" sz="3999">
                <a:solidFill>
                  <a:srgbClr val="000000"/>
                </a:solidFill>
                <a:latin typeface="Be Vietnam"/>
              </a:rPr>
              <a:t>Front- end: W3.CSS</a:t>
            </a:r>
          </a:p>
        </p:txBody>
      </p:sp>
      <p:sp>
        <p:nvSpPr>
          <p:cNvPr name="TextBox 26" id="26"/>
          <p:cNvSpPr txBox="true"/>
          <p:nvPr/>
        </p:nvSpPr>
        <p:spPr>
          <a:xfrm rot="0">
            <a:off x="2295759" y="760501"/>
            <a:ext cx="13696482" cy="916307"/>
          </a:xfrm>
          <a:prstGeom prst="rect">
            <a:avLst/>
          </a:prstGeom>
        </p:spPr>
        <p:txBody>
          <a:bodyPr anchor="t" rtlCol="false" tIns="0" lIns="0" bIns="0" rIns="0">
            <a:spAutoFit/>
          </a:bodyPr>
          <a:lstStyle/>
          <a:p>
            <a:pPr algn="ctr">
              <a:lnSpc>
                <a:spcPts val="6719"/>
              </a:lnSpc>
              <a:spcBef>
                <a:spcPct val="0"/>
              </a:spcBef>
            </a:pPr>
            <a:r>
              <a:rPr lang="en-US" sz="4799">
                <a:solidFill>
                  <a:srgbClr val="FFFFFF"/>
                </a:solidFill>
                <a:latin typeface="Univers Bold"/>
              </a:rPr>
              <a:t>3.4   </a:t>
            </a:r>
            <a:r>
              <a:rPr lang="en-US" sz="4799">
                <a:solidFill>
                  <a:srgbClr val="051D64"/>
                </a:solidFill>
                <a:latin typeface="Univers Bold"/>
              </a:rPr>
              <a:t>  Kiến trúc phần mềm</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1823122">
            <a:off x="14137733" y="4180759"/>
            <a:ext cx="986875" cy="9790233"/>
            <a:chOff x="0" y="0"/>
            <a:chExt cx="307867" cy="3054173"/>
          </a:xfrm>
        </p:grpSpPr>
        <p:sp>
          <p:nvSpPr>
            <p:cNvPr name="Freeform 3" id="3"/>
            <p:cNvSpPr/>
            <p:nvPr/>
          </p:nvSpPr>
          <p:spPr>
            <a:xfrm flipH="false" flipV="false" rot="0">
              <a:off x="0" y="0"/>
              <a:ext cx="307867" cy="3054173"/>
            </a:xfrm>
            <a:custGeom>
              <a:avLst/>
              <a:gdLst/>
              <a:ahLst/>
              <a:cxnLst/>
              <a:rect r="r" b="b" t="t" l="l"/>
              <a:pathLst>
                <a:path h="3054173" w="307867">
                  <a:moveTo>
                    <a:pt x="0" y="0"/>
                  </a:moveTo>
                  <a:lnTo>
                    <a:pt x="307867" y="0"/>
                  </a:lnTo>
                  <a:lnTo>
                    <a:pt x="307867" y="3054173"/>
                  </a:lnTo>
                  <a:lnTo>
                    <a:pt x="0" y="3054173"/>
                  </a:lnTo>
                  <a:close/>
                </a:path>
              </a:pathLst>
            </a:custGeom>
            <a:gradFill rotWithShape="true">
              <a:gsLst>
                <a:gs pos="0">
                  <a:srgbClr val="27AAE1">
                    <a:alpha val="0"/>
                  </a:srgbClr>
                </a:gs>
                <a:gs pos="100000">
                  <a:srgbClr val="269ED6">
                    <a:alpha val="100000"/>
                  </a:srgbClr>
                </a:gs>
              </a:gsLst>
              <a:lin ang="5400000"/>
            </a:gradFill>
          </p:spPr>
        </p:sp>
        <p:sp>
          <p:nvSpPr>
            <p:cNvPr name="TextBox 4" id="4"/>
            <p:cNvSpPr txBox="true"/>
            <p:nvPr/>
          </p:nvSpPr>
          <p:spPr>
            <a:xfrm>
              <a:off x="0" y="-28575"/>
              <a:ext cx="307867" cy="3082748"/>
            </a:xfrm>
            <a:prstGeom prst="rect">
              <a:avLst/>
            </a:prstGeom>
          </p:spPr>
          <p:txBody>
            <a:bodyPr anchor="ctr" rtlCol="false" tIns="49237" lIns="49237" bIns="49237" rIns="49237"/>
            <a:lstStyle/>
            <a:p>
              <a:pPr algn="ctr">
                <a:lnSpc>
                  <a:spcPts val="1492"/>
                </a:lnSpc>
                <a:spcBef>
                  <a:spcPct val="0"/>
                </a:spcBef>
              </a:pPr>
            </a:p>
          </p:txBody>
        </p:sp>
      </p:grpSp>
      <p:grpSp>
        <p:nvGrpSpPr>
          <p:cNvPr name="Group 5" id="5"/>
          <p:cNvGrpSpPr/>
          <p:nvPr/>
        </p:nvGrpSpPr>
        <p:grpSpPr>
          <a:xfrm rot="-1788554">
            <a:off x="11592811" y="-5607949"/>
            <a:ext cx="3766175" cy="18761425"/>
            <a:chOff x="0" y="0"/>
            <a:chExt cx="1174900" cy="5852836"/>
          </a:xfrm>
        </p:grpSpPr>
        <p:sp>
          <p:nvSpPr>
            <p:cNvPr name="Freeform 6" id="6"/>
            <p:cNvSpPr/>
            <p:nvPr/>
          </p:nvSpPr>
          <p:spPr>
            <a:xfrm flipH="false" flipV="false" rot="0">
              <a:off x="0" y="0"/>
              <a:ext cx="1174900" cy="5852836"/>
            </a:xfrm>
            <a:custGeom>
              <a:avLst/>
              <a:gdLst/>
              <a:ahLst/>
              <a:cxnLst/>
              <a:rect r="r" b="b" t="t" l="l"/>
              <a:pathLst>
                <a:path h="5852836" w="1174900">
                  <a:moveTo>
                    <a:pt x="0" y="0"/>
                  </a:moveTo>
                  <a:lnTo>
                    <a:pt x="1174900" y="0"/>
                  </a:lnTo>
                  <a:lnTo>
                    <a:pt x="117490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7" id="7"/>
            <p:cNvSpPr txBox="true"/>
            <p:nvPr/>
          </p:nvSpPr>
          <p:spPr>
            <a:xfrm>
              <a:off x="0" y="-28575"/>
              <a:ext cx="1174900" cy="5881411"/>
            </a:xfrm>
            <a:prstGeom prst="rect">
              <a:avLst/>
            </a:prstGeom>
          </p:spPr>
          <p:txBody>
            <a:bodyPr anchor="ctr" rtlCol="false" tIns="49237" lIns="49237" bIns="49237" rIns="49237"/>
            <a:lstStyle/>
            <a:p>
              <a:pPr algn="ctr">
                <a:lnSpc>
                  <a:spcPts val="1492"/>
                </a:lnSpc>
                <a:spcBef>
                  <a:spcPct val="0"/>
                </a:spcBef>
              </a:pPr>
            </a:p>
          </p:txBody>
        </p:sp>
      </p:grpSp>
      <p:grpSp>
        <p:nvGrpSpPr>
          <p:cNvPr name="Group 8" id="8"/>
          <p:cNvGrpSpPr/>
          <p:nvPr/>
        </p:nvGrpSpPr>
        <p:grpSpPr>
          <a:xfrm rot="-1788554">
            <a:off x="9042524"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0">
            <a:off x="-682620" y="8602107"/>
            <a:ext cx="7861309" cy="656193"/>
            <a:chOff x="0" y="0"/>
            <a:chExt cx="8368159" cy="698500"/>
          </a:xfrm>
        </p:grpSpPr>
        <p:sp>
          <p:nvSpPr>
            <p:cNvPr name="Freeform 12" id="12"/>
            <p:cNvSpPr/>
            <p:nvPr/>
          </p:nvSpPr>
          <p:spPr>
            <a:xfrm flipH="false" flipV="false" rot="0">
              <a:off x="0" y="0"/>
              <a:ext cx="8368158" cy="698500"/>
            </a:xfrm>
            <a:custGeom>
              <a:avLst/>
              <a:gdLst/>
              <a:ahLst/>
              <a:cxnLst/>
              <a:rect r="r" b="b" t="t" l="l"/>
              <a:pathLst>
                <a:path h="698500" w="8368158">
                  <a:moveTo>
                    <a:pt x="8368158" y="349250"/>
                  </a:moveTo>
                  <a:lnTo>
                    <a:pt x="8164958" y="698500"/>
                  </a:lnTo>
                  <a:lnTo>
                    <a:pt x="203200" y="698500"/>
                  </a:lnTo>
                  <a:lnTo>
                    <a:pt x="0" y="349250"/>
                  </a:lnTo>
                  <a:lnTo>
                    <a:pt x="203200" y="0"/>
                  </a:lnTo>
                  <a:lnTo>
                    <a:pt x="8164958" y="0"/>
                  </a:lnTo>
                  <a:lnTo>
                    <a:pt x="8368158" y="349250"/>
                  </a:lnTo>
                  <a:close/>
                </a:path>
              </a:pathLst>
            </a:custGeom>
            <a:gradFill rotWithShape="true">
              <a:gsLst>
                <a:gs pos="0">
                  <a:srgbClr val="24307F">
                    <a:alpha val="100000"/>
                  </a:srgbClr>
                </a:gs>
                <a:gs pos="100000">
                  <a:srgbClr val="27AAE1">
                    <a:alpha val="100000"/>
                  </a:srgbClr>
                </a:gs>
              </a:gsLst>
              <a:lin ang="0"/>
            </a:gradFill>
          </p:spPr>
        </p:sp>
        <p:sp>
          <p:nvSpPr>
            <p:cNvPr name="TextBox 13" id="13"/>
            <p:cNvSpPr txBox="true"/>
            <p:nvPr/>
          </p:nvSpPr>
          <p:spPr>
            <a:xfrm>
              <a:off x="114300" y="-28575"/>
              <a:ext cx="8139559" cy="727075"/>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823122">
            <a:off x="16438873" y="2533883"/>
            <a:ext cx="3084545" cy="11340130"/>
            <a:chOff x="0" y="0"/>
            <a:chExt cx="962258" cy="3537680"/>
          </a:xfrm>
        </p:grpSpPr>
        <p:sp>
          <p:nvSpPr>
            <p:cNvPr name="Freeform 15" id="15"/>
            <p:cNvSpPr/>
            <p:nvPr/>
          </p:nvSpPr>
          <p:spPr>
            <a:xfrm flipH="false" flipV="false" rot="0">
              <a:off x="0" y="0"/>
              <a:ext cx="962258" cy="3537680"/>
            </a:xfrm>
            <a:custGeom>
              <a:avLst/>
              <a:gdLst/>
              <a:ahLst/>
              <a:cxnLst/>
              <a:rect r="r" b="b" t="t" l="l"/>
              <a:pathLst>
                <a:path h="3537680" w="962258">
                  <a:moveTo>
                    <a:pt x="0" y="0"/>
                  </a:moveTo>
                  <a:lnTo>
                    <a:pt x="962258" y="0"/>
                  </a:lnTo>
                  <a:lnTo>
                    <a:pt x="962258" y="3537680"/>
                  </a:lnTo>
                  <a:lnTo>
                    <a:pt x="0" y="3537680"/>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962258" cy="3566255"/>
            </a:xfrm>
            <a:prstGeom prst="rect">
              <a:avLst/>
            </a:prstGeom>
          </p:spPr>
          <p:txBody>
            <a:bodyPr anchor="ctr" rtlCol="false" tIns="49237" lIns="49237" bIns="49237" rIns="49237"/>
            <a:lstStyle/>
            <a:p>
              <a:pPr algn="ctr">
                <a:lnSpc>
                  <a:spcPts val="1492"/>
                </a:lnSpc>
                <a:spcBef>
                  <a:spcPct val="0"/>
                </a:spcBef>
              </a:pPr>
            </a:p>
          </p:txBody>
        </p:sp>
      </p:grpSp>
      <p:grpSp>
        <p:nvGrpSpPr>
          <p:cNvPr name="Group 17" id="17"/>
          <p:cNvGrpSpPr/>
          <p:nvPr/>
        </p:nvGrpSpPr>
        <p:grpSpPr>
          <a:xfrm rot="1840381">
            <a:off x="11755979" y="-2760091"/>
            <a:ext cx="4053482" cy="18112455"/>
            <a:chOff x="0" y="0"/>
            <a:chExt cx="1264529" cy="5650383"/>
          </a:xfrm>
        </p:grpSpPr>
        <p:sp>
          <p:nvSpPr>
            <p:cNvPr name="Freeform 18" id="18"/>
            <p:cNvSpPr/>
            <p:nvPr/>
          </p:nvSpPr>
          <p:spPr>
            <a:xfrm flipH="false" flipV="false" rot="0">
              <a:off x="0" y="0"/>
              <a:ext cx="1264529" cy="5650383"/>
            </a:xfrm>
            <a:custGeom>
              <a:avLst/>
              <a:gdLst/>
              <a:ahLst/>
              <a:cxnLst/>
              <a:rect r="r" b="b" t="t" l="l"/>
              <a:pathLst>
                <a:path h="5650383" w="1264529">
                  <a:moveTo>
                    <a:pt x="0" y="0"/>
                  </a:moveTo>
                  <a:lnTo>
                    <a:pt x="1264529" y="0"/>
                  </a:lnTo>
                  <a:lnTo>
                    <a:pt x="1264529"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9" id="19"/>
            <p:cNvSpPr txBox="true"/>
            <p:nvPr/>
          </p:nvSpPr>
          <p:spPr>
            <a:xfrm>
              <a:off x="0" y="-28575"/>
              <a:ext cx="1264529" cy="5678958"/>
            </a:xfrm>
            <a:prstGeom prst="rect">
              <a:avLst/>
            </a:prstGeom>
          </p:spPr>
          <p:txBody>
            <a:bodyPr anchor="ctr" rtlCol="false" tIns="49237" lIns="49237" bIns="49237" rIns="49237"/>
            <a:lstStyle/>
            <a:p>
              <a:pPr algn="ctr">
                <a:lnSpc>
                  <a:spcPts val="1492"/>
                </a:lnSpc>
                <a:spcBef>
                  <a:spcPct val="0"/>
                </a:spcBef>
              </a:pPr>
            </a:p>
          </p:txBody>
        </p:sp>
      </p:grpSp>
      <p:sp>
        <p:nvSpPr>
          <p:cNvPr name="Freeform 20" id="20"/>
          <p:cNvSpPr/>
          <p:nvPr/>
        </p:nvSpPr>
        <p:spPr>
          <a:xfrm flipH="false" flipV="false" rot="0">
            <a:off x="9163538" y="1590144"/>
            <a:ext cx="8203997" cy="7106712"/>
          </a:xfrm>
          <a:custGeom>
            <a:avLst/>
            <a:gdLst/>
            <a:ahLst/>
            <a:cxnLst/>
            <a:rect r="r" b="b" t="t" l="l"/>
            <a:pathLst>
              <a:path h="7106712" w="8203997">
                <a:moveTo>
                  <a:pt x="0" y="0"/>
                </a:moveTo>
                <a:lnTo>
                  <a:pt x="8203997" y="0"/>
                </a:lnTo>
                <a:lnTo>
                  <a:pt x="8203997" y="7106712"/>
                </a:lnTo>
                <a:lnTo>
                  <a:pt x="0" y="7106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1" id="21"/>
          <p:cNvGrpSpPr/>
          <p:nvPr/>
        </p:nvGrpSpPr>
        <p:grpSpPr>
          <a:xfrm rot="0">
            <a:off x="9418232" y="1811908"/>
            <a:ext cx="7694609" cy="6663184"/>
            <a:chOff x="0" y="0"/>
            <a:chExt cx="4282440" cy="3708400"/>
          </a:xfrm>
        </p:grpSpPr>
        <p:sp>
          <p:nvSpPr>
            <p:cNvPr name="Freeform 22" id="22"/>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946" t="0" r="-14946" b="0"/>
              </a:stretch>
            </a:blipFill>
          </p:spPr>
        </p:sp>
      </p:grpSp>
      <p:grpSp>
        <p:nvGrpSpPr>
          <p:cNvPr name="Group 23" id="23"/>
          <p:cNvGrpSpPr/>
          <p:nvPr/>
        </p:nvGrpSpPr>
        <p:grpSpPr>
          <a:xfrm rot="0">
            <a:off x="9144000" y="8475092"/>
            <a:ext cx="1297331" cy="1114894"/>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931389" y="1420304"/>
            <a:ext cx="911369" cy="783208"/>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90121" y="4615815"/>
            <a:ext cx="9028112" cy="2005330"/>
          </a:xfrm>
          <a:prstGeom prst="rect">
            <a:avLst/>
          </a:prstGeom>
        </p:spPr>
        <p:txBody>
          <a:bodyPr anchor="t" rtlCol="false" tIns="0" lIns="0" bIns="0" rIns="0">
            <a:spAutoFit/>
          </a:bodyPr>
          <a:lstStyle/>
          <a:p>
            <a:pPr algn="l">
              <a:lnSpc>
                <a:spcPts val="7820"/>
              </a:lnSpc>
            </a:pPr>
            <a:r>
              <a:rPr lang="en-US" sz="6800">
                <a:solidFill>
                  <a:srgbClr val="24307F"/>
                </a:solidFill>
                <a:latin typeface="Open Sans Ultra-Bold"/>
              </a:rPr>
              <a:t>4. LẬP KẾ HOẠCH THỰC HIỆN</a:t>
            </a:r>
          </a:p>
        </p:txBody>
      </p:sp>
      <p:sp>
        <p:nvSpPr>
          <p:cNvPr name="AutoShape 30" id="30"/>
          <p:cNvSpPr/>
          <p:nvPr/>
        </p:nvSpPr>
        <p:spPr>
          <a:xfrm flipH="true" flipV="true">
            <a:off x="-5539851" y="8232523"/>
            <a:ext cx="8787885" cy="0"/>
          </a:xfrm>
          <a:prstGeom prst="line">
            <a:avLst/>
          </a:prstGeom>
          <a:ln cap="flat" w="57150">
            <a:solidFill>
              <a:srgbClr val="24307F"/>
            </a:solidFill>
            <a:prstDash val="solid"/>
            <a:headEnd type="oval" len="lg" w="lg"/>
            <a:tailEnd type="none" len="sm" w="sm"/>
          </a:ln>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227844" y="890811"/>
            <a:ext cx="1601712" cy="137647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a:ln cap="sq">
            <a:noFill/>
            <a:prstDash val="solid"/>
            <a:miter/>
          </a:ln>
        </p:spPr>
      </p:sp>
      <p:grpSp>
        <p:nvGrpSpPr>
          <p:cNvPr name="Group 6" id="6"/>
          <p:cNvGrpSpPr/>
          <p:nvPr/>
        </p:nvGrpSpPr>
        <p:grpSpPr>
          <a:xfrm rot="-1788554">
            <a:off x="-2375859" y="2101632"/>
            <a:ext cx="3766175" cy="10505664"/>
            <a:chOff x="0" y="0"/>
            <a:chExt cx="1174900" cy="3277359"/>
          </a:xfrm>
        </p:grpSpPr>
        <p:sp>
          <p:nvSpPr>
            <p:cNvPr name="Freeform 7" id="7"/>
            <p:cNvSpPr/>
            <p:nvPr/>
          </p:nvSpPr>
          <p:spPr>
            <a:xfrm flipH="false" flipV="false" rot="0">
              <a:off x="0" y="0"/>
              <a:ext cx="1174900" cy="3277360"/>
            </a:xfrm>
            <a:custGeom>
              <a:avLst/>
              <a:gdLst/>
              <a:ahLst/>
              <a:cxnLst/>
              <a:rect r="r" b="b" t="t" l="l"/>
              <a:pathLst>
                <a:path h="3277360" w="1174900">
                  <a:moveTo>
                    <a:pt x="0" y="0"/>
                  </a:moveTo>
                  <a:lnTo>
                    <a:pt x="1174900" y="0"/>
                  </a:lnTo>
                  <a:lnTo>
                    <a:pt x="1174900" y="3277360"/>
                  </a:lnTo>
                  <a:lnTo>
                    <a:pt x="0" y="3277360"/>
                  </a:lnTo>
                  <a:close/>
                </a:path>
              </a:pathLst>
            </a:custGeom>
            <a:gradFill rotWithShape="true">
              <a:gsLst>
                <a:gs pos="0">
                  <a:srgbClr val="24307F">
                    <a:alpha val="100000"/>
                  </a:srgbClr>
                </a:gs>
                <a:gs pos="100000">
                  <a:srgbClr val="27AAE1">
                    <a:alpha val="100000"/>
                  </a:srgbClr>
                </a:gs>
              </a:gsLst>
              <a:lin ang="0"/>
            </a:gradFill>
          </p:spPr>
        </p:sp>
        <p:sp>
          <p:nvSpPr>
            <p:cNvPr name="TextBox 8" id="8"/>
            <p:cNvSpPr txBox="true"/>
            <p:nvPr/>
          </p:nvSpPr>
          <p:spPr>
            <a:xfrm>
              <a:off x="0" y="-28575"/>
              <a:ext cx="1174900"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9" id="9"/>
          <p:cNvGrpSpPr/>
          <p:nvPr/>
        </p:nvGrpSpPr>
        <p:grpSpPr>
          <a:xfrm rot="-1788554">
            <a:off x="350984" y="2276292"/>
            <a:ext cx="806102" cy="6491760"/>
            <a:chOff x="0" y="0"/>
            <a:chExt cx="251473" cy="2025177"/>
          </a:xfrm>
        </p:grpSpPr>
        <p:sp>
          <p:nvSpPr>
            <p:cNvPr name="Freeform 10" id="10"/>
            <p:cNvSpPr/>
            <p:nvPr/>
          </p:nvSpPr>
          <p:spPr>
            <a:xfrm flipH="false" flipV="false" rot="0">
              <a:off x="0" y="0"/>
              <a:ext cx="251473" cy="2025177"/>
            </a:xfrm>
            <a:custGeom>
              <a:avLst/>
              <a:gdLst/>
              <a:ahLst/>
              <a:cxnLst/>
              <a:rect r="r" b="b" t="t" l="l"/>
              <a:pathLst>
                <a:path h="2025177" w="251473">
                  <a:moveTo>
                    <a:pt x="0" y="0"/>
                  </a:moveTo>
                  <a:lnTo>
                    <a:pt x="251473" y="0"/>
                  </a:lnTo>
                  <a:lnTo>
                    <a:pt x="251473" y="2025177"/>
                  </a:lnTo>
                  <a:lnTo>
                    <a:pt x="0" y="2025177"/>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1473" cy="2053752"/>
            </a:xfrm>
            <a:prstGeom prst="rect">
              <a:avLst/>
            </a:prstGeom>
          </p:spPr>
          <p:txBody>
            <a:bodyPr anchor="ctr" rtlCol="false" tIns="49237" lIns="49237" bIns="49237" rIns="49237"/>
            <a:lstStyle/>
            <a:p>
              <a:pPr algn="ctr">
                <a:lnSpc>
                  <a:spcPts val="1492"/>
                </a:lnSpc>
                <a:spcBef>
                  <a:spcPct val="0"/>
                </a:spcBef>
              </a:pPr>
            </a:p>
          </p:txBody>
        </p:sp>
      </p:grpSp>
      <p:sp>
        <p:nvSpPr>
          <p:cNvPr name="AutoShape 12" id="12"/>
          <p:cNvSpPr/>
          <p:nvPr/>
        </p:nvSpPr>
        <p:spPr>
          <a:xfrm>
            <a:off x="-5267911" y="2476832"/>
            <a:ext cx="9550279" cy="0"/>
          </a:xfrm>
          <a:prstGeom prst="line">
            <a:avLst/>
          </a:prstGeom>
          <a:ln cap="flat" w="57150">
            <a:solidFill>
              <a:srgbClr val="24307F"/>
            </a:solidFill>
            <a:prstDash val="solid"/>
            <a:headEnd type="none" len="sm" w="sm"/>
            <a:tailEnd type="oval" len="lg" w="lg"/>
          </a:ln>
        </p:spPr>
      </p:sp>
      <p:grpSp>
        <p:nvGrpSpPr>
          <p:cNvPr name="Group 13" id="13"/>
          <p:cNvGrpSpPr/>
          <p:nvPr/>
        </p:nvGrpSpPr>
        <p:grpSpPr>
          <a:xfrm rot="0">
            <a:off x="-18417876" y="7928923"/>
            <a:ext cx="19799468" cy="5221004"/>
            <a:chOff x="0" y="0"/>
            <a:chExt cx="2974733" cy="784420"/>
          </a:xfrm>
        </p:grpSpPr>
        <p:sp>
          <p:nvSpPr>
            <p:cNvPr name="Freeform 14" id="14"/>
            <p:cNvSpPr/>
            <p:nvPr/>
          </p:nvSpPr>
          <p:spPr>
            <a:xfrm flipH="false" flipV="false" rot="0">
              <a:off x="0" y="0"/>
              <a:ext cx="2974733" cy="784420"/>
            </a:xfrm>
            <a:custGeom>
              <a:avLst/>
              <a:gdLst/>
              <a:ahLst/>
              <a:cxnLst/>
              <a:rect r="r" b="b" t="t" l="l"/>
              <a:pathLst>
                <a:path h="784420" w="2974733">
                  <a:moveTo>
                    <a:pt x="2974733" y="392210"/>
                  </a:moveTo>
                  <a:lnTo>
                    <a:pt x="2771533" y="784420"/>
                  </a:lnTo>
                  <a:lnTo>
                    <a:pt x="203200" y="784420"/>
                  </a:lnTo>
                  <a:lnTo>
                    <a:pt x="0" y="392210"/>
                  </a:lnTo>
                  <a:lnTo>
                    <a:pt x="203200" y="0"/>
                  </a:lnTo>
                  <a:lnTo>
                    <a:pt x="2771533" y="0"/>
                  </a:lnTo>
                  <a:lnTo>
                    <a:pt x="2974733" y="392210"/>
                  </a:lnTo>
                  <a:close/>
                </a:path>
              </a:pathLst>
            </a:custGeom>
            <a:gradFill rotWithShape="true">
              <a:gsLst>
                <a:gs pos="0">
                  <a:srgbClr val="27AAE1">
                    <a:alpha val="100000"/>
                  </a:srgbClr>
                </a:gs>
                <a:gs pos="100000">
                  <a:srgbClr val="254287">
                    <a:alpha val="100000"/>
                  </a:srgbClr>
                </a:gs>
              </a:gsLst>
              <a:lin ang="0"/>
            </a:gradFill>
          </p:spPr>
        </p:sp>
        <p:sp>
          <p:nvSpPr>
            <p:cNvPr name="TextBox 15" id="15"/>
            <p:cNvSpPr txBox="true"/>
            <p:nvPr/>
          </p:nvSpPr>
          <p:spPr>
            <a:xfrm>
              <a:off x="114300" y="-57150"/>
              <a:ext cx="2746133" cy="84157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633991" y="-1528825"/>
            <a:ext cx="11721975" cy="2557525"/>
            <a:chOff x="0" y="0"/>
            <a:chExt cx="2548531" cy="556044"/>
          </a:xfrm>
        </p:grpSpPr>
        <p:sp>
          <p:nvSpPr>
            <p:cNvPr name="Freeform 17" id="17"/>
            <p:cNvSpPr/>
            <p:nvPr/>
          </p:nvSpPr>
          <p:spPr>
            <a:xfrm flipH="false" flipV="false" rot="0">
              <a:off x="0" y="0"/>
              <a:ext cx="2548531" cy="556044"/>
            </a:xfrm>
            <a:custGeom>
              <a:avLst/>
              <a:gdLst/>
              <a:ahLst/>
              <a:cxnLst/>
              <a:rect r="r" b="b" t="t" l="l"/>
              <a:pathLst>
                <a:path h="556044" w="2548531">
                  <a:moveTo>
                    <a:pt x="2548531" y="278022"/>
                  </a:moveTo>
                  <a:lnTo>
                    <a:pt x="2345331" y="556044"/>
                  </a:lnTo>
                  <a:lnTo>
                    <a:pt x="203200" y="556044"/>
                  </a:lnTo>
                  <a:lnTo>
                    <a:pt x="0" y="278022"/>
                  </a:lnTo>
                  <a:lnTo>
                    <a:pt x="203200" y="0"/>
                  </a:lnTo>
                  <a:lnTo>
                    <a:pt x="2345331" y="0"/>
                  </a:lnTo>
                  <a:lnTo>
                    <a:pt x="2548531" y="278022"/>
                  </a:lnTo>
                  <a:close/>
                </a:path>
              </a:pathLst>
            </a:custGeom>
            <a:gradFill rotWithShape="true">
              <a:gsLst>
                <a:gs pos="0">
                  <a:srgbClr val="27AAE1">
                    <a:alpha val="100000"/>
                  </a:srgbClr>
                </a:gs>
                <a:gs pos="100000">
                  <a:srgbClr val="254287">
                    <a:alpha val="100000"/>
                  </a:srgbClr>
                </a:gs>
              </a:gsLst>
              <a:lin ang="0"/>
            </a:gradFill>
          </p:spPr>
        </p:sp>
        <p:sp>
          <p:nvSpPr>
            <p:cNvPr name="TextBox 18" id="18"/>
            <p:cNvSpPr txBox="true"/>
            <p:nvPr/>
          </p:nvSpPr>
          <p:spPr>
            <a:xfrm>
              <a:off x="114300" y="-57150"/>
              <a:ext cx="2319931" cy="613194"/>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4282368" y="2798417"/>
            <a:ext cx="10242961" cy="7281923"/>
          </a:xfrm>
          <a:custGeom>
            <a:avLst/>
            <a:gdLst/>
            <a:ahLst/>
            <a:cxnLst/>
            <a:rect r="r" b="b" t="t" l="l"/>
            <a:pathLst>
              <a:path h="7281923" w="10242961">
                <a:moveTo>
                  <a:pt x="0" y="0"/>
                </a:moveTo>
                <a:lnTo>
                  <a:pt x="10242961" y="0"/>
                </a:lnTo>
                <a:lnTo>
                  <a:pt x="10242961" y="7281923"/>
                </a:lnTo>
                <a:lnTo>
                  <a:pt x="0" y="7281923"/>
                </a:lnTo>
                <a:lnTo>
                  <a:pt x="0" y="0"/>
                </a:lnTo>
                <a:close/>
              </a:path>
            </a:pathLst>
          </a:custGeom>
          <a:blipFill>
            <a:blip r:embed="rId3"/>
            <a:stretch>
              <a:fillRect l="0" t="-3252" r="0" b="-4235"/>
            </a:stretch>
          </a:blipFill>
        </p:spPr>
      </p:sp>
      <p:sp>
        <p:nvSpPr>
          <p:cNvPr name="TextBox 20" id="20"/>
          <p:cNvSpPr txBox="true"/>
          <p:nvPr/>
        </p:nvSpPr>
        <p:spPr>
          <a:xfrm rot="0">
            <a:off x="-492772" y="999609"/>
            <a:ext cx="9647405" cy="958850"/>
          </a:xfrm>
          <a:prstGeom prst="rect">
            <a:avLst/>
          </a:prstGeom>
        </p:spPr>
        <p:txBody>
          <a:bodyPr anchor="t" rtlCol="false" tIns="0" lIns="0" bIns="0" rIns="0">
            <a:spAutoFit/>
          </a:bodyPr>
          <a:lstStyle/>
          <a:p>
            <a:pPr algn="r">
              <a:lnSpc>
                <a:spcPts val="7000"/>
              </a:lnSpc>
              <a:spcBef>
                <a:spcPct val="0"/>
              </a:spcBef>
            </a:pPr>
            <a:r>
              <a:rPr lang="en-US" sz="5000">
                <a:solidFill>
                  <a:srgbClr val="FFFFFF"/>
                </a:solidFill>
                <a:latin typeface="Univers Bold"/>
              </a:rPr>
              <a:t>4</a:t>
            </a:r>
            <a:r>
              <a:rPr lang="en-US" sz="5000">
                <a:solidFill>
                  <a:srgbClr val="24307F"/>
                </a:solidFill>
                <a:latin typeface="Univers Bold"/>
              </a:rPr>
              <a:t>       Lập kế hoạch Scrum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227844" y="890811"/>
            <a:ext cx="1601712" cy="1376471"/>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a:ln cap="sq">
            <a:noFill/>
            <a:prstDash val="solid"/>
            <a:miter/>
          </a:ln>
        </p:spPr>
      </p:sp>
      <p:grpSp>
        <p:nvGrpSpPr>
          <p:cNvPr name="Group 6" id="6"/>
          <p:cNvGrpSpPr/>
          <p:nvPr/>
        </p:nvGrpSpPr>
        <p:grpSpPr>
          <a:xfrm rot="-1788554">
            <a:off x="-2375859" y="2101632"/>
            <a:ext cx="3766175" cy="10505664"/>
            <a:chOff x="0" y="0"/>
            <a:chExt cx="1174900" cy="3277359"/>
          </a:xfrm>
        </p:grpSpPr>
        <p:sp>
          <p:nvSpPr>
            <p:cNvPr name="Freeform 7" id="7"/>
            <p:cNvSpPr/>
            <p:nvPr/>
          </p:nvSpPr>
          <p:spPr>
            <a:xfrm flipH="false" flipV="false" rot="0">
              <a:off x="0" y="0"/>
              <a:ext cx="1174900" cy="3277360"/>
            </a:xfrm>
            <a:custGeom>
              <a:avLst/>
              <a:gdLst/>
              <a:ahLst/>
              <a:cxnLst/>
              <a:rect r="r" b="b" t="t" l="l"/>
              <a:pathLst>
                <a:path h="3277360" w="1174900">
                  <a:moveTo>
                    <a:pt x="0" y="0"/>
                  </a:moveTo>
                  <a:lnTo>
                    <a:pt x="1174900" y="0"/>
                  </a:lnTo>
                  <a:lnTo>
                    <a:pt x="1174900" y="3277360"/>
                  </a:lnTo>
                  <a:lnTo>
                    <a:pt x="0" y="3277360"/>
                  </a:lnTo>
                  <a:close/>
                </a:path>
              </a:pathLst>
            </a:custGeom>
            <a:gradFill rotWithShape="true">
              <a:gsLst>
                <a:gs pos="0">
                  <a:srgbClr val="24307F">
                    <a:alpha val="100000"/>
                  </a:srgbClr>
                </a:gs>
                <a:gs pos="100000">
                  <a:srgbClr val="27AAE1">
                    <a:alpha val="100000"/>
                  </a:srgbClr>
                </a:gs>
              </a:gsLst>
              <a:lin ang="0"/>
            </a:gradFill>
          </p:spPr>
        </p:sp>
        <p:sp>
          <p:nvSpPr>
            <p:cNvPr name="TextBox 8" id="8"/>
            <p:cNvSpPr txBox="true"/>
            <p:nvPr/>
          </p:nvSpPr>
          <p:spPr>
            <a:xfrm>
              <a:off x="0" y="-28575"/>
              <a:ext cx="1174900"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9" id="9"/>
          <p:cNvGrpSpPr/>
          <p:nvPr/>
        </p:nvGrpSpPr>
        <p:grpSpPr>
          <a:xfrm rot="-1788554">
            <a:off x="350984" y="2276292"/>
            <a:ext cx="806102" cy="6491760"/>
            <a:chOff x="0" y="0"/>
            <a:chExt cx="251473" cy="2025177"/>
          </a:xfrm>
        </p:grpSpPr>
        <p:sp>
          <p:nvSpPr>
            <p:cNvPr name="Freeform 10" id="10"/>
            <p:cNvSpPr/>
            <p:nvPr/>
          </p:nvSpPr>
          <p:spPr>
            <a:xfrm flipH="false" flipV="false" rot="0">
              <a:off x="0" y="0"/>
              <a:ext cx="251473" cy="2025177"/>
            </a:xfrm>
            <a:custGeom>
              <a:avLst/>
              <a:gdLst/>
              <a:ahLst/>
              <a:cxnLst/>
              <a:rect r="r" b="b" t="t" l="l"/>
              <a:pathLst>
                <a:path h="2025177" w="251473">
                  <a:moveTo>
                    <a:pt x="0" y="0"/>
                  </a:moveTo>
                  <a:lnTo>
                    <a:pt x="251473" y="0"/>
                  </a:lnTo>
                  <a:lnTo>
                    <a:pt x="251473" y="2025177"/>
                  </a:lnTo>
                  <a:lnTo>
                    <a:pt x="0" y="2025177"/>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1473" cy="2053752"/>
            </a:xfrm>
            <a:prstGeom prst="rect">
              <a:avLst/>
            </a:prstGeom>
          </p:spPr>
          <p:txBody>
            <a:bodyPr anchor="ctr" rtlCol="false" tIns="49237" lIns="49237" bIns="49237" rIns="49237"/>
            <a:lstStyle/>
            <a:p>
              <a:pPr algn="ctr">
                <a:lnSpc>
                  <a:spcPts val="1492"/>
                </a:lnSpc>
                <a:spcBef>
                  <a:spcPct val="0"/>
                </a:spcBef>
              </a:pPr>
            </a:p>
          </p:txBody>
        </p:sp>
      </p:grpSp>
      <p:sp>
        <p:nvSpPr>
          <p:cNvPr name="AutoShape 12" id="12"/>
          <p:cNvSpPr/>
          <p:nvPr/>
        </p:nvSpPr>
        <p:spPr>
          <a:xfrm>
            <a:off x="-5267911" y="2476832"/>
            <a:ext cx="9550279" cy="0"/>
          </a:xfrm>
          <a:prstGeom prst="line">
            <a:avLst/>
          </a:prstGeom>
          <a:ln cap="flat" w="57150">
            <a:solidFill>
              <a:srgbClr val="24307F"/>
            </a:solidFill>
            <a:prstDash val="solid"/>
            <a:headEnd type="none" len="sm" w="sm"/>
            <a:tailEnd type="oval" len="lg" w="lg"/>
          </a:ln>
        </p:spPr>
      </p:sp>
      <p:grpSp>
        <p:nvGrpSpPr>
          <p:cNvPr name="Group 13" id="13"/>
          <p:cNvGrpSpPr/>
          <p:nvPr/>
        </p:nvGrpSpPr>
        <p:grpSpPr>
          <a:xfrm rot="0">
            <a:off x="-18417876" y="7928923"/>
            <a:ext cx="19799468" cy="5221004"/>
            <a:chOff x="0" y="0"/>
            <a:chExt cx="2974733" cy="784420"/>
          </a:xfrm>
        </p:grpSpPr>
        <p:sp>
          <p:nvSpPr>
            <p:cNvPr name="Freeform 14" id="14"/>
            <p:cNvSpPr/>
            <p:nvPr/>
          </p:nvSpPr>
          <p:spPr>
            <a:xfrm flipH="false" flipV="false" rot="0">
              <a:off x="0" y="0"/>
              <a:ext cx="2974733" cy="784420"/>
            </a:xfrm>
            <a:custGeom>
              <a:avLst/>
              <a:gdLst/>
              <a:ahLst/>
              <a:cxnLst/>
              <a:rect r="r" b="b" t="t" l="l"/>
              <a:pathLst>
                <a:path h="784420" w="2974733">
                  <a:moveTo>
                    <a:pt x="2974733" y="392210"/>
                  </a:moveTo>
                  <a:lnTo>
                    <a:pt x="2771533" y="784420"/>
                  </a:lnTo>
                  <a:lnTo>
                    <a:pt x="203200" y="784420"/>
                  </a:lnTo>
                  <a:lnTo>
                    <a:pt x="0" y="392210"/>
                  </a:lnTo>
                  <a:lnTo>
                    <a:pt x="203200" y="0"/>
                  </a:lnTo>
                  <a:lnTo>
                    <a:pt x="2771533" y="0"/>
                  </a:lnTo>
                  <a:lnTo>
                    <a:pt x="2974733" y="392210"/>
                  </a:lnTo>
                  <a:close/>
                </a:path>
              </a:pathLst>
            </a:custGeom>
            <a:gradFill rotWithShape="true">
              <a:gsLst>
                <a:gs pos="0">
                  <a:srgbClr val="27AAE1">
                    <a:alpha val="100000"/>
                  </a:srgbClr>
                </a:gs>
                <a:gs pos="100000">
                  <a:srgbClr val="254287">
                    <a:alpha val="100000"/>
                  </a:srgbClr>
                </a:gs>
              </a:gsLst>
              <a:lin ang="0"/>
            </a:gradFill>
          </p:spPr>
        </p:sp>
        <p:sp>
          <p:nvSpPr>
            <p:cNvPr name="TextBox 15" id="15"/>
            <p:cNvSpPr txBox="true"/>
            <p:nvPr/>
          </p:nvSpPr>
          <p:spPr>
            <a:xfrm>
              <a:off x="114300" y="-57150"/>
              <a:ext cx="2746133" cy="84157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633991" y="-1528825"/>
            <a:ext cx="11721975" cy="2557525"/>
            <a:chOff x="0" y="0"/>
            <a:chExt cx="2548531" cy="556044"/>
          </a:xfrm>
        </p:grpSpPr>
        <p:sp>
          <p:nvSpPr>
            <p:cNvPr name="Freeform 17" id="17"/>
            <p:cNvSpPr/>
            <p:nvPr/>
          </p:nvSpPr>
          <p:spPr>
            <a:xfrm flipH="false" flipV="false" rot="0">
              <a:off x="0" y="0"/>
              <a:ext cx="2548531" cy="556044"/>
            </a:xfrm>
            <a:custGeom>
              <a:avLst/>
              <a:gdLst/>
              <a:ahLst/>
              <a:cxnLst/>
              <a:rect r="r" b="b" t="t" l="l"/>
              <a:pathLst>
                <a:path h="556044" w="2548531">
                  <a:moveTo>
                    <a:pt x="2548531" y="278022"/>
                  </a:moveTo>
                  <a:lnTo>
                    <a:pt x="2345331" y="556044"/>
                  </a:lnTo>
                  <a:lnTo>
                    <a:pt x="203200" y="556044"/>
                  </a:lnTo>
                  <a:lnTo>
                    <a:pt x="0" y="278022"/>
                  </a:lnTo>
                  <a:lnTo>
                    <a:pt x="203200" y="0"/>
                  </a:lnTo>
                  <a:lnTo>
                    <a:pt x="2345331" y="0"/>
                  </a:lnTo>
                  <a:lnTo>
                    <a:pt x="2548531" y="278022"/>
                  </a:lnTo>
                  <a:close/>
                </a:path>
              </a:pathLst>
            </a:custGeom>
            <a:gradFill rotWithShape="true">
              <a:gsLst>
                <a:gs pos="0">
                  <a:srgbClr val="27AAE1">
                    <a:alpha val="100000"/>
                  </a:srgbClr>
                </a:gs>
                <a:gs pos="100000">
                  <a:srgbClr val="254287">
                    <a:alpha val="100000"/>
                  </a:srgbClr>
                </a:gs>
              </a:gsLst>
              <a:lin ang="0"/>
            </a:gradFill>
          </p:spPr>
        </p:sp>
        <p:sp>
          <p:nvSpPr>
            <p:cNvPr name="TextBox 18" id="18"/>
            <p:cNvSpPr txBox="true"/>
            <p:nvPr/>
          </p:nvSpPr>
          <p:spPr>
            <a:xfrm>
              <a:off x="114300" y="-57150"/>
              <a:ext cx="2319931" cy="613194"/>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337958" y="3848087"/>
            <a:ext cx="7888820" cy="4978900"/>
          </a:xfrm>
          <a:custGeom>
            <a:avLst/>
            <a:gdLst/>
            <a:ahLst/>
            <a:cxnLst/>
            <a:rect r="r" b="b" t="t" l="l"/>
            <a:pathLst>
              <a:path h="4978900" w="7888820">
                <a:moveTo>
                  <a:pt x="0" y="0"/>
                </a:moveTo>
                <a:lnTo>
                  <a:pt x="7888820" y="0"/>
                </a:lnTo>
                <a:lnTo>
                  <a:pt x="7888820" y="4978900"/>
                </a:lnTo>
                <a:lnTo>
                  <a:pt x="0" y="4978900"/>
                </a:lnTo>
                <a:lnTo>
                  <a:pt x="0" y="0"/>
                </a:lnTo>
                <a:close/>
              </a:path>
            </a:pathLst>
          </a:custGeom>
          <a:blipFill>
            <a:blip r:embed="rId3"/>
            <a:stretch>
              <a:fillRect l="0" t="0" r="0" b="0"/>
            </a:stretch>
          </a:blipFill>
        </p:spPr>
      </p:sp>
      <p:sp>
        <p:nvSpPr>
          <p:cNvPr name="Freeform 20" id="20"/>
          <p:cNvSpPr/>
          <p:nvPr/>
        </p:nvSpPr>
        <p:spPr>
          <a:xfrm flipH="false" flipV="false" rot="0">
            <a:off x="8639774" y="4302943"/>
            <a:ext cx="9077324" cy="3901384"/>
          </a:xfrm>
          <a:custGeom>
            <a:avLst/>
            <a:gdLst/>
            <a:ahLst/>
            <a:cxnLst/>
            <a:rect r="r" b="b" t="t" l="l"/>
            <a:pathLst>
              <a:path h="3901384" w="9077324">
                <a:moveTo>
                  <a:pt x="0" y="0"/>
                </a:moveTo>
                <a:lnTo>
                  <a:pt x="9077325" y="0"/>
                </a:lnTo>
                <a:lnTo>
                  <a:pt x="9077325" y="3901384"/>
                </a:lnTo>
                <a:lnTo>
                  <a:pt x="0" y="3901384"/>
                </a:lnTo>
                <a:lnTo>
                  <a:pt x="0" y="0"/>
                </a:lnTo>
                <a:close/>
              </a:path>
            </a:pathLst>
          </a:custGeom>
          <a:blipFill>
            <a:blip r:embed="rId4"/>
            <a:stretch>
              <a:fillRect l="0" t="0" r="0" b="0"/>
            </a:stretch>
          </a:blipFill>
        </p:spPr>
      </p:sp>
      <p:sp>
        <p:nvSpPr>
          <p:cNvPr name="TextBox 21" id="21"/>
          <p:cNvSpPr txBox="true"/>
          <p:nvPr/>
        </p:nvSpPr>
        <p:spPr>
          <a:xfrm rot="0">
            <a:off x="-492772" y="999609"/>
            <a:ext cx="9647405" cy="958850"/>
          </a:xfrm>
          <a:prstGeom prst="rect">
            <a:avLst/>
          </a:prstGeom>
        </p:spPr>
        <p:txBody>
          <a:bodyPr anchor="t" rtlCol="false" tIns="0" lIns="0" bIns="0" rIns="0">
            <a:spAutoFit/>
          </a:bodyPr>
          <a:lstStyle/>
          <a:p>
            <a:pPr algn="r">
              <a:lnSpc>
                <a:spcPts val="7000"/>
              </a:lnSpc>
              <a:spcBef>
                <a:spcPct val="0"/>
              </a:spcBef>
            </a:pPr>
            <a:r>
              <a:rPr lang="en-US" sz="5000">
                <a:solidFill>
                  <a:srgbClr val="FFFFFF"/>
                </a:solidFill>
                <a:latin typeface="Univers Bold"/>
              </a:rPr>
              <a:t>4</a:t>
            </a:r>
            <a:r>
              <a:rPr lang="en-US" sz="5000">
                <a:solidFill>
                  <a:srgbClr val="24307F"/>
                </a:solidFill>
                <a:latin typeface="Univers Bold"/>
              </a:rPr>
              <a:t>       Lập kế hoạch Scrum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1823122">
            <a:off x="14137733" y="4180759"/>
            <a:ext cx="986875" cy="9790233"/>
            <a:chOff x="0" y="0"/>
            <a:chExt cx="307867" cy="3054173"/>
          </a:xfrm>
        </p:grpSpPr>
        <p:sp>
          <p:nvSpPr>
            <p:cNvPr name="Freeform 3" id="3"/>
            <p:cNvSpPr/>
            <p:nvPr/>
          </p:nvSpPr>
          <p:spPr>
            <a:xfrm flipH="false" flipV="false" rot="0">
              <a:off x="0" y="0"/>
              <a:ext cx="307867" cy="3054173"/>
            </a:xfrm>
            <a:custGeom>
              <a:avLst/>
              <a:gdLst/>
              <a:ahLst/>
              <a:cxnLst/>
              <a:rect r="r" b="b" t="t" l="l"/>
              <a:pathLst>
                <a:path h="3054173" w="307867">
                  <a:moveTo>
                    <a:pt x="0" y="0"/>
                  </a:moveTo>
                  <a:lnTo>
                    <a:pt x="307867" y="0"/>
                  </a:lnTo>
                  <a:lnTo>
                    <a:pt x="307867" y="3054173"/>
                  </a:lnTo>
                  <a:lnTo>
                    <a:pt x="0" y="3054173"/>
                  </a:lnTo>
                  <a:close/>
                </a:path>
              </a:pathLst>
            </a:custGeom>
            <a:gradFill rotWithShape="true">
              <a:gsLst>
                <a:gs pos="0">
                  <a:srgbClr val="27AAE1">
                    <a:alpha val="0"/>
                  </a:srgbClr>
                </a:gs>
                <a:gs pos="100000">
                  <a:srgbClr val="269ED6">
                    <a:alpha val="100000"/>
                  </a:srgbClr>
                </a:gs>
              </a:gsLst>
              <a:lin ang="5400000"/>
            </a:gradFill>
          </p:spPr>
        </p:sp>
        <p:sp>
          <p:nvSpPr>
            <p:cNvPr name="TextBox 4" id="4"/>
            <p:cNvSpPr txBox="true"/>
            <p:nvPr/>
          </p:nvSpPr>
          <p:spPr>
            <a:xfrm>
              <a:off x="0" y="-28575"/>
              <a:ext cx="307867" cy="3082748"/>
            </a:xfrm>
            <a:prstGeom prst="rect">
              <a:avLst/>
            </a:prstGeom>
          </p:spPr>
          <p:txBody>
            <a:bodyPr anchor="ctr" rtlCol="false" tIns="49237" lIns="49237" bIns="49237" rIns="49237"/>
            <a:lstStyle/>
            <a:p>
              <a:pPr algn="ctr">
                <a:lnSpc>
                  <a:spcPts val="1492"/>
                </a:lnSpc>
                <a:spcBef>
                  <a:spcPct val="0"/>
                </a:spcBef>
              </a:pPr>
            </a:p>
          </p:txBody>
        </p:sp>
      </p:grpSp>
      <p:grpSp>
        <p:nvGrpSpPr>
          <p:cNvPr name="Group 5" id="5"/>
          <p:cNvGrpSpPr/>
          <p:nvPr/>
        </p:nvGrpSpPr>
        <p:grpSpPr>
          <a:xfrm rot="-1788554">
            <a:off x="11592811" y="-5607949"/>
            <a:ext cx="3766175" cy="18761425"/>
            <a:chOff x="0" y="0"/>
            <a:chExt cx="1174900" cy="5852836"/>
          </a:xfrm>
        </p:grpSpPr>
        <p:sp>
          <p:nvSpPr>
            <p:cNvPr name="Freeform 6" id="6"/>
            <p:cNvSpPr/>
            <p:nvPr/>
          </p:nvSpPr>
          <p:spPr>
            <a:xfrm flipH="false" flipV="false" rot="0">
              <a:off x="0" y="0"/>
              <a:ext cx="1174900" cy="5852836"/>
            </a:xfrm>
            <a:custGeom>
              <a:avLst/>
              <a:gdLst/>
              <a:ahLst/>
              <a:cxnLst/>
              <a:rect r="r" b="b" t="t" l="l"/>
              <a:pathLst>
                <a:path h="5852836" w="1174900">
                  <a:moveTo>
                    <a:pt x="0" y="0"/>
                  </a:moveTo>
                  <a:lnTo>
                    <a:pt x="1174900" y="0"/>
                  </a:lnTo>
                  <a:lnTo>
                    <a:pt x="117490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7" id="7"/>
            <p:cNvSpPr txBox="true"/>
            <p:nvPr/>
          </p:nvSpPr>
          <p:spPr>
            <a:xfrm>
              <a:off x="0" y="-28575"/>
              <a:ext cx="1174900" cy="5881411"/>
            </a:xfrm>
            <a:prstGeom prst="rect">
              <a:avLst/>
            </a:prstGeom>
          </p:spPr>
          <p:txBody>
            <a:bodyPr anchor="ctr" rtlCol="false" tIns="49237" lIns="49237" bIns="49237" rIns="49237"/>
            <a:lstStyle/>
            <a:p>
              <a:pPr algn="ctr">
                <a:lnSpc>
                  <a:spcPts val="1492"/>
                </a:lnSpc>
                <a:spcBef>
                  <a:spcPct val="0"/>
                </a:spcBef>
              </a:pPr>
            </a:p>
          </p:txBody>
        </p:sp>
      </p:grpSp>
      <p:grpSp>
        <p:nvGrpSpPr>
          <p:cNvPr name="Group 8" id="8"/>
          <p:cNvGrpSpPr/>
          <p:nvPr/>
        </p:nvGrpSpPr>
        <p:grpSpPr>
          <a:xfrm rot="-1788554">
            <a:off x="9042524"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0">
            <a:off x="-682620" y="8602107"/>
            <a:ext cx="7861309" cy="656193"/>
            <a:chOff x="0" y="0"/>
            <a:chExt cx="8368159" cy="698500"/>
          </a:xfrm>
        </p:grpSpPr>
        <p:sp>
          <p:nvSpPr>
            <p:cNvPr name="Freeform 12" id="12"/>
            <p:cNvSpPr/>
            <p:nvPr/>
          </p:nvSpPr>
          <p:spPr>
            <a:xfrm flipH="false" flipV="false" rot="0">
              <a:off x="0" y="0"/>
              <a:ext cx="8368158" cy="698500"/>
            </a:xfrm>
            <a:custGeom>
              <a:avLst/>
              <a:gdLst/>
              <a:ahLst/>
              <a:cxnLst/>
              <a:rect r="r" b="b" t="t" l="l"/>
              <a:pathLst>
                <a:path h="698500" w="8368158">
                  <a:moveTo>
                    <a:pt x="8368158" y="349250"/>
                  </a:moveTo>
                  <a:lnTo>
                    <a:pt x="8164958" y="698500"/>
                  </a:lnTo>
                  <a:lnTo>
                    <a:pt x="203200" y="698500"/>
                  </a:lnTo>
                  <a:lnTo>
                    <a:pt x="0" y="349250"/>
                  </a:lnTo>
                  <a:lnTo>
                    <a:pt x="203200" y="0"/>
                  </a:lnTo>
                  <a:lnTo>
                    <a:pt x="8164958" y="0"/>
                  </a:lnTo>
                  <a:lnTo>
                    <a:pt x="8368158" y="349250"/>
                  </a:lnTo>
                  <a:close/>
                </a:path>
              </a:pathLst>
            </a:custGeom>
            <a:gradFill rotWithShape="true">
              <a:gsLst>
                <a:gs pos="0">
                  <a:srgbClr val="24307F">
                    <a:alpha val="100000"/>
                  </a:srgbClr>
                </a:gs>
                <a:gs pos="100000">
                  <a:srgbClr val="27AAE1">
                    <a:alpha val="100000"/>
                  </a:srgbClr>
                </a:gs>
              </a:gsLst>
              <a:lin ang="0"/>
            </a:gradFill>
          </p:spPr>
        </p:sp>
        <p:sp>
          <p:nvSpPr>
            <p:cNvPr name="TextBox 13" id="13"/>
            <p:cNvSpPr txBox="true"/>
            <p:nvPr/>
          </p:nvSpPr>
          <p:spPr>
            <a:xfrm>
              <a:off x="114300" y="-28575"/>
              <a:ext cx="8139559" cy="727075"/>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823122">
            <a:off x="16438873" y="2533883"/>
            <a:ext cx="3084545" cy="11340130"/>
            <a:chOff x="0" y="0"/>
            <a:chExt cx="962258" cy="3537680"/>
          </a:xfrm>
        </p:grpSpPr>
        <p:sp>
          <p:nvSpPr>
            <p:cNvPr name="Freeform 15" id="15"/>
            <p:cNvSpPr/>
            <p:nvPr/>
          </p:nvSpPr>
          <p:spPr>
            <a:xfrm flipH="false" flipV="false" rot="0">
              <a:off x="0" y="0"/>
              <a:ext cx="962258" cy="3537680"/>
            </a:xfrm>
            <a:custGeom>
              <a:avLst/>
              <a:gdLst/>
              <a:ahLst/>
              <a:cxnLst/>
              <a:rect r="r" b="b" t="t" l="l"/>
              <a:pathLst>
                <a:path h="3537680" w="962258">
                  <a:moveTo>
                    <a:pt x="0" y="0"/>
                  </a:moveTo>
                  <a:lnTo>
                    <a:pt x="962258" y="0"/>
                  </a:lnTo>
                  <a:lnTo>
                    <a:pt x="962258" y="3537680"/>
                  </a:lnTo>
                  <a:lnTo>
                    <a:pt x="0" y="3537680"/>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962258" cy="3566255"/>
            </a:xfrm>
            <a:prstGeom prst="rect">
              <a:avLst/>
            </a:prstGeom>
          </p:spPr>
          <p:txBody>
            <a:bodyPr anchor="ctr" rtlCol="false" tIns="49237" lIns="49237" bIns="49237" rIns="49237"/>
            <a:lstStyle/>
            <a:p>
              <a:pPr algn="ctr">
                <a:lnSpc>
                  <a:spcPts val="1492"/>
                </a:lnSpc>
                <a:spcBef>
                  <a:spcPct val="0"/>
                </a:spcBef>
              </a:pPr>
            </a:p>
          </p:txBody>
        </p:sp>
      </p:grpSp>
      <p:grpSp>
        <p:nvGrpSpPr>
          <p:cNvPr name="Group 17" id="17"/>
          <p:cNvGrpSpPr/>
          <p:nvPr/>
        </p:nvGrpSpPr>
        <p:grpSpPr>
          <a:xfrm rot="1840381">
            <a:off x="11755979" y="-2760091"/>
            <a:ext cx="4053482" cy="18112455"/>
            <a:chOff x="0" y="0"/>
            <a:chExt cx="1264529" cy="5650383"/>
          </a:xfrm>
        </p:grpSpPr>
        <p:sp>
          <p:nvSpPr>
            <p:cNvPr name="Freeform 18" id="18"/>
            <p:cNvSpPr/>
            <p:nvPr/>
          </p:nvSpPr>
          <p:spPr>
            <a:xfrm flipH="false" flipV="false" rot="0">
              <a:off x="0" y="0"/>
              <a:ext cx="1264529" cy="5650383"/>
            </a:xfrm>
            <a:custGeom>
              <a:avLst/>
              <a:gdLst/>
              <a:ahLst/>
              <a:cxnLst/>
              <a:rect r="r" b="b" t="t" l="l"/>
              <a:pathLst>
                <a:path h="5650383" w="1264529">
                  <a:moveTo>
                    <a:pt x="0" y="0"/>
                  </a:moveTo>
                  <a:lnTo>
                    <a:pt x="1264529" y="0"/>
                  </a:lnTo>
                  <a:lnTo>
                    <a:pt x="1264529"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9" id="19"/>
            <p:cNvSpPr txBox="true"/>
            <p:nvPr/>
          </p:nvSpPr>
          <p:spPr>
            <a:xfrm>
              <a:off x="0" y="-28575"/>
              <a:ext cx="1264529" cy="5678958"/>
            </a:xfrm>
            <a:prstGeom prst="rect">
              <a:avLst/>
            </a:prstGeom>
          </p:spPr>
          <p:txBody>
            <a:bodyPr anchor="ctr" rtlCol="false" tIns="49237" lIns="49237" bIns="49237" rIns="49237"/>
            <a:lstStyle/>
            <a:p>
              <a:pPr algn="ctr">
                <a:lnSpc>
                  <a:spcPts val="1492"/>
                </a:lnSpc>
                <a:spcBef>
                  <a:spcPct val="0"/>
                </a:spcBef>
              </a:pPr>
            </a:p>
          </p:txBody>
        </p:sp>
      </p:grpSp>
      <p:sp>
        <p:nvSpPr>
          <p:cNvPr name="Freeform 20" id="20"/>
          <p:cNvSpPr/>
          <p:nvPr/>
        </p:nvSpPr>
        <p:spPr>
          <a:xfrm flipH="false" flipV="false" rot="0">
            <a:off x="9163538" y="1590144"/>
            <a:ext cx="8203997" cy="7106712"/>
          </a:xfrm>
          <a:custGeom>
            <a:avLst/>
            <a:gdLst/>
            <a:ahLst/>
            <a:cxnLst/>
            <a:rect r="r" b="b" t="t" l="l"/>
            <a:pathLst>
              <a:path h="7106712" w="8203997">
                <a:moveTo>
                  <a:pt x="0" y="0"/>
                </a:moveTo>
                <a:lnTo>
                  <a:pt x="8203997" y="0"/>
                </a:lnTo>
                <a:lnTo>
                  <a:pt x="8203997" y="7106712"/>
                </a:lnTo>
                <a:lnTo>
                  <a:pt x="0" y="7106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1" id="21"/>
          <p:cNvGrpSpPr/>
          <p:nvPr/>
        </p:nvGrpSpPr>
        <p:grpSpPr>
          <a:xfrm rot="0">
            <a:off x="9418232" y="1811908"/>
            <a:ext cx="7694609" cy="6663184"/>
            <a:chOff x="0" y="0"/>
            <a:chExt cx="4282440" cy="3708400"/>
          </a:xfrm>
        </p:grpSpPr>
        <p:sp>
          <p:nvSpPr>
            <p:cNvPr name="Freeform 22" id="22"/>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987" t="0" r="-14987" b="0"/>
              </a:stretch>
            </a:blipFill>
          </p:spPr>
        </p:sp>
      </p:grpSp>
      <p:grpSp>
        <p:nvGrpSpPr>
          <p:cNvPr name="Group 23" id="23"/>
          <p:cNvGrpSpPr/>
          <p:nvPr/>
        </p:nvGrpSpPr>
        <p:grpSpPr>
          <a:xfrm rot="0">
            <a:off x="9144000" y="8475092"/>
            <a:ext cx="1297331" cy="1114894"/>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931389" y="1420304"/>
            <a:ext cx="911369" cy="783208"/>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AutoShape 29" id="29"/>
          <p:cNvSpPr/>
          <p:nvPr/>
        </p:nvSpPr>
        <p:spPr>
          <a:xfrm flipH="true" flipV="true">
            <a:off x="-5539851" y="8232523"/>
            <a:ext cx="8787885" cy="0"/>
          </a:xfrm>
          <a:prstGeom prst="line">
            <a:avLst/>
          </a:prstGeom>
          <a:ln cap="flat" w="57150">
            <a:solidFill>
              <a:srgbClr val="24307F"/>
            </a:solidFill>
            <a:prstDash val="solid"/>
            <a:headEnd type="oval" len="lg" w="lg"/>
            <a:tailEnd type="none" len="sm" w="sm"/>
          </a:ln>
        </p:spPr>
      </p:sp>
      <p:sp>
        <p:nvSpPr>
          <p:cNvPr name="TextBox 30" id="30"/>
          <p:cNvSpPr txBox="true"/>
          <p:nvPr/>
        </p:nvSpPr>
        <p:spPr>
          <a:xfrm rot="0">
            <a:off x="390121" y="4615815"/>
            <a:ext cx="9028112" cy="2005330"/>
          </a:xfrm>
          <a:prstGeom prst="rect">
            <a:avLst/>
          </a:prstGeom>
        </p:spPr>
        <p:txBody>
          <a:bodyPr anchor="t" rtlCol="false" tIns="0" lIns="0" bIns="0" rIns="0">
            <a:spAutoFit/>
          </a:bodyPr>
          <a:lstStyle/>
          <a:p>
            <a:pPr algn="l">
              <a:lnSpc>
                <a:spcPts val="7820"/>
              </a:lnSpc>
            </a:pPr>
            <a:r>
              <a:rPr lang="en-US" sz="6800">
                <a:solidFill>
                  <a:srgbClr val="24307F"/>
                </a:solidFill>
                <a:latin typeface="Open Sans Ultra-Bold"/>
              </a:rPr>
              <a:t>THỰC HIỆN HÓA </a:t>
            </a:r>
          </a:p>
          <a:p>
            <a:pPr algn="l">
              <a:lnSpc>
                <a:spcPts val="7820"/>
              </a:lnSpc>
            </a:pPr>
            <a:r>
              <a:rPr lang="en-US" sz="6800">
                <a:solidFill>
                  <a:srgbClr val="24307F"/>
                </a:solidFill>
                <a:latin typeface="Open Sans Ultra-Bold"/>
              </a:rPr>
              <a:t>KẾ HOẠCH VÀ DEMO</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1456182"/>
            <a:ext cx="13186872" cy="9400675"/>
            <a:chOff x="0" y="0"/>
            <a:chExt cx="3473086" cy="2475898"/>
          </a:xfrm>
        </p:grpSpPr>
        <p:sp>
          <p:nvSpPr>
            <p:cNvPr name="Freeform 3" id="3"/>
            <p:cNvSpPr/>
            <p:nvPr/>
          </p:nvSpPr>
          <p:spPr>
            <a:xfrm flipH="false" flipV="false" rot="0">
              <a:off x="0" y="0"/>
              <a:ext cx="3473086" cy="2475898"/>
            </a:xfrm>
            <a:custGeom>
              <a:avLst/>
              <a:gdLst/>
              <a:ahLst/>
              <a:cxnLst/>
              <a:rect r="r" b="b" t="t" l="l"/>
              <a:pathLst>
                <a:path h="2475898" w="3473086">
                  <a:moveTo>
                    <a:pt x="0" y="0"/>
                  </a:moveTo>
                  <a:lnTo>
                    <a:pt x="3473086" y="0"/>
                  </a:lnTo>
                  <a:lnTo>
                    <a:pt x="3473086" y="2475898"/>
                  </a:lnTo>
                  <a:lnTo>
                    <a:pt x="0" y="2475898"/>
                  </a:lnTo>
                  <a:close/>
                </a:path>
              </a:pathLst>
            </a:custGeom>
            <a:solidFill>
              <a:srgbClr val="2B4865"/>
            </a:solidFill>
          </p:spPr>
        </p:sp>
        <p:sp>
          <p:nvSpPr>
            <p:cNvPr name="TextBox 4" id="4"/>
            <p:cNvSpPr txBox="true"/>
            <p:nvPr/>
          </p:nvSpPr>
          <p:spPr>
            <a:xfrm>
              <a:off x="0" y="-38100"/>
              <a:ext cx="3473086" cy="251399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242556" y="1456182"/>
            <a:ext cx="16386556" cy="9028518"/>
            <a:chOff x="0" y="0"/>
            <a:chExt cx="4315801" cy="2377881"/>
          </a:xfrm>
        </p:grpSpPr>
        <p:sp>
          <p:nvSpPr>
            <p:cNvPr name="Freeform 6" id="6"/>
            <p:cNvSpPr/>
            <p:nvPr/>
          </p:nvSpPr>
          <p:spPr>
            <a:xfrm flipH="false" flipV="false" rot="0">
              <a:off x="0" y="0"/>
              <a:ext cx="4315801" cy="2377881"/>
            </a:xfrm>
            <a:custGeom>
              <a:avLst/>
              <a:gdLst/>
              <a:ahLst/>
              <a:cxnLst/>
              <a:rect r="r" b="b" t="t" l="l"/>
              <a:pathLst>
                <a:path h="2377881" w="4315801">
                  <a:moveTo>
                    <a:pt x="0" y="0"/>
                  </a:moveTo>
                  <a:lnTo>
                    <a:pt x="4315801" y="0"/>
                  </a:lnTo>
                  <a:lnTo>
                    <a:pt x="4315801" y="2377881"/>
                  </a:lnTo>
                  <a:lnTo>
                    <a:pt x="0" y="2377881"/>
                  </a:lnTo>
                  <a:close/>
                </a:path>
              </a:pathLst>
            </a:custGeom>
            <a:solidFill>
              <a:srgbClr val="0088B6"/>
            </a:solidFill>
          </p:spPr>
        </p:sp>
        <p:sp>
          <p:nvSpPr>
            <p:cNvPr name="TextBox 7" id="7"/>
            <p:cNvSpPr txBox="true"/>
            <p:nvPr/>
          </p:nvSpPr>
          <p:spPr>
            <a:xfrm>
              <a:off x="0" y="-38100"/>
              <a:ext cx="4315801" cy="2415981"/>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741958" y="0"/>
            <a:ext cx="4818125" cy="2700338"/>
            <a:chOff x="0" y="0"/>
            <a:chExt cx="1268971" cy="711200"/>
          </a:xfrm>
        </p:grpSpPr>
        <p:sp>
          <p:nvSpPr>
            <p:cNvPr name="Freeform 9" id="9"/>
            <p:cNvSpPr/>
            <p:nvPr/>
          </p:nvSpPr>
          <p:spPr>
            <a:xfrm flipH="false" flipV="false" rot="0">
              <a:off x="0" y="0"/>
              <a:ext cx="1268971" cy="711200"/>
            </a:xfrm>
            <a:custGeom>
              <a:avLst/>
              <a:gdLst/>
              <a:ahLst/>
              <a:cxnLst/>
              <a:rect r="r" b="b" t="t" l="l"/>
              <a:pathLst>
                <a:path h="711200" w="1268971">
                  <a:moveTo>
                    <a:pt x="634486" y="711200"/>
                  </a:moveTo>
                  <a:lnTo>
                    <a:pt x="1268971" y="0"/>
                  </a:lnTo>
                  <a:lnTo>
                    <a:pt x="0" y="0"/>
                  </a:lnTo>
                  <a:lnTo>
                    <a:pt x="634486" y="711200"/>
                  </a:lnTo>
                  <a:close/>
                </a:path>
              </a:pathLst>
            </a:custGeom>
            <a:solidFill>
              <a:srgbClr val="FFFFFF"/>
            </a:solidFill>
          </p:spPr>
        </p:sp>
        <p:sp>
          <p:nvSpPr>
            <p:cNvPr name="TextBox 10" id="10"/>
            <p:cNvSpPr txBox="true"/>
            <p:nvPr/>
          </p:nvSpPr>
          <p:spPr>
            <a:xfrm>
              <a:off x="198277" y="12700"/>
              <a:ext cx="872418" cy="3683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545470" y="219331"/>
            <a:ext cx="3082692" cy="2649189"/>
            <a:chOff x="0" y="0"/>
            <a:chExt cx="812800" cy="698500"/>
          </a:xfrm>
        </p:grpSpPr>
        <p:sp>
          <p:nvSpPr>
            <p:cNvPr name="Freeform 12" id="1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B4865"/>
            </a:solidFill>
            <a:ln w="114300" cap="sq">
              <a:solidFill>
                <a:srgbClr val="FFFFFF"/>
              </a:solidFill>
              <a:prstDash val="solid"/>
              <a:miter/>
            </a:ln>
          </p:spPr>
        </p:sp>
        <p:sp>
          <p:nvSpPr>
            <p:cNvPr name="TextBox 13" id="1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1969991" y="219331"/>
            <a:ext cx="3082692" cy="2649189"/>
            <a:chOff x="0" y="0"/>
            <a:chExt cx="812800" cy="698500"/>
          </a:xfrm>
        </p:grpSpPr>
        <p:sp>
          <p:nvSpPr>
            <p:cNvPr name="Freeform 15" id="1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88B6"/>
            </a:solidFill>
            <a:ln w="114300" cap="sq">
              <a:solidFill>
                <a:srgbClr val="FFFFFF"/>
              </a:solidFill>
              <a:prstDash val="solid"/>
              <a:miter/>
            </a:ln>
          </p:spPr>
        </p:sp>
        <p:sp>
          <p:nvSpPr>
            <p:cNvPr name="TextBox 16" id="16"/>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3249358" y="513207"/>
            <a:ext cx="1674917" cy="2061436"/>
          </a:xfrm>
          <a:custGeom>
            <a:avLst/>
            <a:gdLst/>
            <a:ahLst/>
            <a:cxnLst/>
            <a:rect r="r" b="b" t="t" l="l"/>
            <a:pathLst>
              <a:path h="2061436" w="1674917">
                <a:moveTo>
                  <a:pt x="0" y="0"/>
                </a:moveTo>
                <a:lnTo>
                  <a:pt x="1674917" y="0"/>
                </a:lnTo>
                <a:lnTo>
                  <a:pt x="1674917" y="2061437"/>
                </a:lnTo>
                <a:lnTo>
                  <a:pt x="0" y="20614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false" flipV="false" rot="0">
            <a:off x="12669491" y="767143"/>
            <a:ext cx="1683692" cy="1601612"/>
          </a:xfrm>
          <a:custGeom>
            <a:avLst/>
            <a:gdLst/>
            <a:ahLst/>
            <a:cxnLst/>
            <a:rect r="r" b="b" t="t" l="l"/>
            <a:pathLst>
              <a:path h="1601612" w="1683692">
                <a:moveTo>
                  <a:pt x="0" y="0"/>
                </a:moveTo>
                <a:lnTo>
                  <a:pt x="1683692" y="0"/>
                </a:lnTo>
                <a:lnTo>
                  <a:pt x="1683692" y="1601613"/>
                </a:lnTo>
                <a:lnTo>
                  <a:pt x="0" y="16016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1498702" y="3177755"/>
            <a:ext cx="5176230" cy="588010"/>
          </a:xfrm>
          <a:prstGeom prst="rect">
            <a:avLst/>
          </a:prstGeom>
        </p:spPr>
        <p:txBody>
          <a:bodyPr anchor="t" rtlCol="false" tIns="0" lIns="0" bIns="0" rIns="0">
            <a:spAutoFit/>
          </a:bodyPr>
          <a:lstStyle/>
          <a:p>
            <a:pPr algn="ctr">
              <a:lnSpc>
                <a:spcPts val="4520"/>
              </a:lnSpc>
            </a:pPr>
            <a:r>
              <a:rPr lang="en-US" sz="4000" spc="-120">
                <a:solidFill>
                  <a:srgbClr val="FFFFFF"/>
                </a:solidFill>
                <a:latin typeface="Canva Sans Bold"/>
              </a:rPr>
              <a:t>Kết quả đạt được</a:t>
            </a:r>
          </a:p>
        </p:txBody>
      </p:sp>
      <p:sp>
        <p:nvSpPr>
          <p:cNvPr name="TextBox 20" id="20"/>
          <p:cNvSpPr txBox="true"/>
          <p:nvPr/>
        </p:nvSpPr>
        <p:spPr>
          <a:xfrm rot="0">
            <a:off x="10920058" y="3177755"/>
            <a:ext cx="5182557" cy="588010"/>
          </a:xfrm>
          <a:prstGeom prst="rect">
            <a:avLst/>
          </a:prstGeom>
        </p:spPr>
        <p:txBody>
          <a:bodyPr anchor="t" rtlCol="false" tIns="0" lIns="0" bIns="0" rIns="0">
            <a:spAutoFit/>
          </a:bodyPr>
          <a:lstStyle/>
          <a:p>
            <a:pPr algn="ctr">
              <a:lnSpc>
                <a:spcPts val="4520"/>
              </a:lnSpc>
            </a:pPr>
            <a:r>
              <a:rPr lang="en-US" sz="4000" spc="-120">
                <a:solidFill>
                  <a:srgbClr val="FFFFFF"/>
                </a:solidFill>
                <a:latin typeface="Canva Sans Bold"/>
              </a:rPr>
              <a:t>Hướng phát triển</a:t>
            </a:r>
          </a:p>
        </p:txBody>
      </p:sp>
      <p:sp>
        <p:nvSpPr>
          <p:cNvPr name="TextBox 21" id="21"/>
          <p:cNvSpPr txBox="true"/>
          <p:nvPr/>
        </p:nvSpPr>
        <p:spPr>
          <a:xfrm rot="0">
            <a:off x="0" y="3965790"/>
            <a:ext cx="8664328" cy="5821680"/>
          </a:xfrm>
          <a:prstGeom prst="rect">
            <a:avLst/>
          </a:prstGeom>
        </p:spPr>
        <p:txBody>
          <a:bodyPr anchor="t" rtlCol="false" tIns="0" lIns="0" bIns="0" rIns="0">
            <a:spAutoFit/>
          </a:bodyPr>
          <a:lstStyle/>
          <a:p>
            <a:pPr algn="just" marL="647698" indent="-323849" lvl="1">
              <a:lnSpc>
                <a:spcPts val="3899"/>
              </a:lnSpc>
              <a:buFont typeface="Arial"/>
              <a:buChar char="•"/>
            </a:pPr>
            <a:r>
              <a:rPr lang="en-US" sz="2999">
                <a:solidFill>
                  <a:srgbClr val="FFFFFF"/>
                </a:solidFill>
                <a:latin typeface="Univers"/>
              </a:rPr>
              <a:t>Thu thập dữ liệu về một số loại đặc sản tỉnh Trà Vinh </a:t>
            </a:r>
          </a:p>
          <a:p>
            <a:pPr algn="just" marL="647698" indent="-323849" lvl="1">
              <a:lnSpc>
                <a:spcPts val="3899"/>
              </a:lnSpc>
              <a:buFont typeface="Arial"/>
              <a:buChar char="•"/>
            </a:pPr>
            <a:r>
              <a:rPr lang="en-US" sz="2999">
                <a:solidFill>
                  <a:srgbClr val="FFFFFF"/>
                </a:solidFill>
                <a:latin typeface="Univers"/>
              </a:rPr>
              <a:t>T</a:t>
            </a:r>
            <a:r>
              <a:rPr lang="en-US" sz="2999">
                <a:solidFill>
                  <a:srgbClr val="FFFFFF"/>
                </a:solidFill>
                <a:latin typeface="Univers"/>
              </a:rPr>
              <a:t>hiết kế cơ sở dữ liệu lưu trữ </a:t>
            </a:r>
          </a:p>
          <a:p>
            <a:pPr algn="just" marL="647698" indent="-323849" lvl="1">
              <a:lnSpc>
                <a:spcPts val="3899"/>
              </a:lnSpc>
              <a:buFont typeface="Arial"/>
              <a:buChar char="•"/>
            </a:pPr>
            <a:r>
              <a:rPr lang="en-US" sz="2999">
                <a:solidFill>
                  <a:srgbClr val="FFFFFF"/>
                </a:solidFill>
                <a:latin typeface="Univers"/>
              </a:rPr>
              <a:t>Cài đặt các chức năng cho phép thêm xóa, sửa dữ liệu, tìm kiếm dữ liệu</a:t>
            </a:r>
          </a:p>
          <a:p>
            <a:pPr algn="just" marL="647698" indent="-323849" lvl="1">
              <a:lnSpc>
                <a:spcPts val="3899"/>
              </a:lnSpc>
              <a:buFont typeface="Arial"/>
              <a:buChar char="•"/>
            </a:pPr>
            <a:r>
              <a:rPr lang="en-US" sz="2999">
                <a:solidFill>
                  <a:srgbClr val="FFFFFF"/>
                </a:solidFill>
                <a:latin typeface="Univers"/>
              </a:rPr>
              <a:t>Xây dựng Website giới thiệu về một số loại đặc sản tỉnh Trà Vinh với ngôn ngữ HTML, CSS, thư viện W3.CSS</a:t>
            </a:r>
          </a:p>
          <a:p>
            <a:pPr algn="just" marL="647698" indent="-323849" lvl="1">
              <a:lnSpc>
                <a:spcPts val="3899"/>
              </a:lnSpc>
              <a:buFont typeface="Arial"/>
              <a:buChar char="•"/>
            </a:pPr>
            <a:r>
              <a:rPr lang="en-US" sz="2999">
                <a:solidFill>
                  <a:srgbClr val="FFFFFF"/>
                </a:solidFill>
                <a:latin typeface="Univers"/>
              </a:rPr>
              <a:t>Hoàn thành được theo tiến độ Sprint đã đề ra</a:t>
            </a:r>
          </a:p>
          <a:p>
            <a:pPr algn="just">
              <a:lnSpc>
                <a:spcPts val="3569"/>
              </a:lnSpc>
            </a:pPr>
          </a:p>
          <a:p>
            <a:pPr algn="just">
              <a:lnSpc>
                <a:spcPts val="3569"/>
              </a:lnSpc>
            </a:pPr>
          </a:p>
        </p:txBody>
      </p:sp>
      <p:sp>
        <p:nvSpPr>
          <p:cNvPr name="TextBox 22" id="22"/>
          <p:cNvSpPr txBox="true"/>
          <p:nvPr/>
        </p:nvSpPr>
        <p:spPr>
          <a:xfrm rot="0">
            <a:off x="9089271" y="3994365"/>
            <a:ext cx="8844131" cy="3642360"/>
          </a:xfrm>
          <a:prstGeom prst="rect">
            <a:avLst/>
          </a:prstGeom>
        </p:spPr>
        <p:txBody>
          <a:bodyPr anchor="t" rtlCol="false" tIns="0" lIns="0" bIns="0" rIns="0">
            <a:spAutoFit/>
          </a:bodyPr>
          <a:lstStyle/>
          <a:p>
            <a:pPr algn="just" marL="647700" indent="-323850" lvl="1">
              <a:lnSpc>
                <a:spcPts val="3569"/>
              </a:lnSpc>
              <a:buFont typeface="Arial"/>
              <a:buChar char="•"/>
            </a:pPr>
            <a:r>
              <a:rPr lang="en-US" sz="3000">
                <a:solidFill>
                  <a:srgbClr val="FFFFFF"/>
                </a:solidFill>
                <a:latin typeface="Univers"/>
              </a:rPr>
              <a:t>Mở rộng các tính năng mới cho website như: đăng ký, bình luận, chat. Tìm hiểu Google API để bổ sung tính năng cung cấp các thông tin địa điểm phục vụ thông qua Google Map.</a:t>
            </a:r>
          </a:p>
          <a:p>
            <a:pPr algn="just" marL="647700" indent="-323850" lvl="1">
              <a:lnSpc>
                <a:spcPts val="3569"/>
              </a:lnSpc>
              <a:buFont typeface="Arial"/>
              <a:buChar char="•"/>
            </a:pPr>
            <a:r>
              <a:rPr lang="en-US" sz="3000">
                <a:solidFill>
                  <a:srgbClr val="FFFFFF"/>
                </a:solidFill>
                <a:latin typeface="Univers"/>
              </a:rPr>
              <a:t>Tối ưu hóa trang web cho trải nghiệm người dùng tốt hơn.</a:t>
            </a:r>
          </a:p>
          <a:p>
            <a:pPr algn="just">
              <a:lnSpc>
                <a:spcPts val="3569"/>
              </a:lnSpc>
            </a:pPr>
          </a:p>
          <a:p>
            <a:pPr algn="just">
              <a:lnSpc>
                <a:spcPts val="3569"/>
              </a:lnSpc>
            </a:pPr>
          </a:p>
        </p:txBody>
      </p:sp>
      <p:sp>
        <p:nvSpPr>
          <p:cNvPr name="TextBox 23" id="23"/>
          <p:cNvSpPr txBox="true"/>
          <p:nvPr/>
        </p:nvSpPr>
        <p:spPr>
          <a:xfrm rot="0">
            <a:off x="7375655" y="287655"/>
            <a:ext cx="3536689" cy="863727"/>
          </a:xfrm>
          <a:prstGeom prst="rect">
            <a:avLst/>
          </a:prstGeom>
        </p:spPr>
        <p:txBody>
          <a:bodyPr anchor="t" rtlCol="false" tIns="0" lIns="0" bIns="0" rIns="0">
            <a:spAutoFit/>
          </a:bodyPr>
          <a:lstStyle/>
          <a:p>
            <a:pPr algn="just">
              <a:lnSpc>
                <a:spcPts val="6068"/>
              </a:lnSpc>
            </a:pPr>
            <a:r>
              <a:rPr lang="en-US" sz="5099">
                <a:solidFill>
                  <a:srgbClr val="000000"/>
                </a:solidFill>
                <a:latin typeface="Univers Bold"/>
              </a:rPr>
              <a:t>KẾT LUẬN</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514930" y="-161748"/>
            <a:ext cx="7773070" cy="10447260"/>
            <a:chOff x="0" y="0"/>
            <a:chExt cx="26201929" cy="35216249"/>
          </a:xfrm>
        </p:grpSpPr>
        <p:sp>
          <p:nvSpPr>
            <p:cNvPr name="Freeform 3" id="3"/>
            <p:cNvSpPr/>
            <p:nvPr/>
          </p:nvSpPr>
          <p:spPr>
            <a:xfrm flipH="false" flipV="false" rot="0">
              <a:off x="0" y="0"/>
              <a:ext cx="26201877" cy="35216210"/>
            </a:xfrm>
            <a:custGeom>
              <a:avLst/>
              <a:gdLst/>
              <a:ahLst/>
              <a:cxnLst/>
              <a:rect r="r" b="b" t="t" l="l"/>
              <a:pathLst>
                <a:path h="35216210" w="26201877">
                  <a:moveTo>
                    <a:pt x="4259326" y="0"/>
                  </a:moveTo>
                  <a:lnTo>
                    <a:pt x="0" y="12798171"/>
                  </a:lnTo>
                  <a:lnTo>
                    <a:pt x="12784709" y="35216210"/>
                  </a:lnTo>
                  <a:lnTo>
                    <a:pt x="26201877" y="35216210"/>
                  </a:lnTo>
                  <a:lnTo>
                    <a:pt x="26201877" y="0"/>
                  </a:lnTo>
                  <a:close/>
                </a:path>
              </a:pathLst>
            </a:custGeom>
            <a:blipFill>
              <a:blip r:embed="rId2"/>
              <a:stretch>
                <a:fillRect l="-105456" t="-10036" r="-21487" b="0"/>
              </a:stretch>
            </a:blipFill>
          </p:spPr>
        </p:sp>
      </p:grpSp>
      <p:grpSp>
        <p:nvGrpSpPr>
          <p:cNvPr name="Group 4" id="4"/>
          <p:cNvGrpSpPr/>
          <p:nvPr/>
        </p:nvGrpSpPr>
        <p:grpSpPr>
          <a:xfrm rot="0">
            <a:off x="9638636" y="8246450"/>
            <a:ext cx="3389448" cy="2965767"/>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6" id="6"/>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3614395">
            <a:off x="6083678" y="8351764"/>
            <a:ext cx="11928623" cy="865671"/>
            <a:chOff x="0" y="0"/>
            <a:chExt cx="3139792" cy="227858"/>
          </a:xfrm>
        </p:grpSpPr>
        <p:sp>
          <p:nvSpPr>
            <p:cNvPr name="Freeform 8" id="8"/>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9" id="9"/>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4292735">
            <a:off x="4945360" y="-3542151"/>
            <a:ext cx="9386553" cy="4929661"/>
            <a:chOff x="0" y="0"/>
            <a:chExt cx="435643" cy="228792"/>
          </a:xfrm>
        </p:grpSpPr>
        <p:sp>
          <p:nvSpPr>
            <p:cNvPr name="Freeform 11" id="11"/>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2" id="12"/>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3614395">
            <a:off x="3440918" y="4651828"/>
            <a:ext cx="14927679" cy="865671"/>
            <a:chOff x="0" y="0"/>
            <a:chExt cx="3929188" cy="227858"/>
          </a:xfrm>
        </p:grpSpPr>
        <p:sp>
          <p:nvSpPr>
            <p:cNvPr name="Freeform 14" id="14"/>
            <p:cNvSpPr/>
            <p:nvPr/>
          </p:nvSpPr>
          <p:spPr>
            <a:xfrm flipH="false" flipV="false" rot="0">
              <a:off x="0" y="0"/>
              <a:ext cx="3929188" cy="227858"/>
            </a:xfrm>
            <a:custGeom>
              <a:avLst/>
              <a:gdLst/>
              <a:ahLst/>
              <a:cxnLst/>
              <a:rect r="r" b="b" t="t" l="l"/>
              <a:pathLst>
                <a:path h="227858" w="3929188">
                  <a:moveTo>
                    <a:pt x="3725988" y="0"/>
                  </a:moveTo>
                  <a:lnTo>
                    <a:pt x="0" y="0"/>
                  </a:lnTo>
                  <a:lnTo>
                    <a:pt x="203200" y="227858"/>
                  </a:lnTo>
                  <a:lnTo>
                    <a:pt x="3929188" y="227858"/>
                  </a:lnTo>
                  <a:lnTo>
                    <a:pt x="3725988" y="0"/>
                  </a:lnTo>
                  <a:close/>
                </a:path>
              </a:pathLst>
            </a:custGeom>
            <a:solidFill>
              <a:srgbClr val="0088B6"/>
            </a:solidFill>
          </p:spPr>
        </p:sp>
        <p:sp>
          <p:nvSpPr>
            <p:cNvPr name="TextBox 15" id="15"/>
            <p:cNvSpPr txBox="true"/>
            <p:nvPr/>
          </p:nvSpPr>
          <p:spPr>
            <a:xfrm>
              <a:off x="101600" y="-38100"/>
              <a:ext cx="3725988"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7180252">
            <a:off x="8779147" y="6186141"/>
            <a:ext cx="1433634" cy="625239"/>
            <a:chOff x="0" y="0"/>
            <a:chExt cx="812800" cy="354480"/>
          </a:xfrm>
        </p:grpSpPr>
        <p:sp>
          <p:nvSpPr>
            <p:cNvPr name="Freeform 17" id="17"/>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18" id="18"/>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7180252">
            <a:off x="9465135" y="7391474"/>
            <a:ext cx="1433634" cy="625239"/>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1028700" y="3874234"/>
            <a:ext cx="7508480" cy="1384419"/>
          </a:xfrm>
          <a:prstGeom prst="rect">
            <a:avLst/>
          </a:prstGeom>
        </p:spPr>
        <p:txBody>
          <a:bodyPr anchor="t" rtlCol="false" tIns="0" lIns="0" bIns="0" rIns="0">
            <a:spAutoFit/>
          </a:bodyPr>
          <a:lstStyle/>
          <a:p>
            <a:pPr algn="l">
              <a:lnSpc>
                <a:spcPts val="9674"/>
              </a:lnSpc>
            </a:pPr>
            <a:r>
              <a:rPr lang="en-US" sz="9674">
                <a:solidFill>
                  <a:srgbClr val="000000"/>
                </a:solidFill>
                <a:latin typeface="Poppins Bold"/>
              </a:rPr>
              <a:t>THANK YOU</a:t>
            </a:r>
          </a:p>
        </p:txBody>
      </p:sp>
      <p:sp>
        <p:nvSpPr>
          <p:cNvPr name="TextBox 23" id="23"/>
          <p:cNvSpPr txBox="true"/>
          <p:nvPr/>
        </p:nvSpPr>
        <p:spPr>
          <a:xfrm rot="0">
            <a:off x="1028700" y="5249128"/>
            <a:ext cx="7683039" cy="531217"/>
          </a:xfrm>
          <a:prstGeom prst="rect">
            <a:avLst/>
          </a:prstGeom>
        </p:spPr>
        <p:txBody>
          <a:bodyPr anchor="t" rtlCol="false" tIns="0" lIns="0" bIns="0" rIns="0">
            <a:spAutoFit/>
          </a:bodyPr>
          <a:lstStyle/>
          <a:p>
            <a:pPr algn="l">
              <a:lnSpc>
                <a:spcPts val="3948"/>
              </a:lnSpc>
            </a:pPr>
            <a:r>
              <a:rPr lang="en-US" sz="3463" spc="1149">
                <a:solidFill>
                  <a:srgbClr val="000000"/>
                </a:solidFill>
                <a:latin typeface="Poppins Semi-Bold"/>
              </a:rPr>
              <a:t>FOR YOUR ATTENTION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1788554">
            <a:off x="11592811" y="-5607949"/>
            <a:ext cx="3766175" cy="18761425"/>
            <a:chOff x="0" y="0"/>
            <a:chExt cx="1174900" cy="5852836"/>
          </a:xfrm>
        </p:grpSpPr>
        <p:sp>
          <p:nvSpPr>
            <p:cNvPr name="Freeform 3" id="3"/>
            <p:cNvSpPr/>
            <p:nvPr/>
          </p:nvSpPr>
          <p:spPr>
            <a:xfrm flipH="false" flipV="false" rot="0">
              <a:off x="0" y="0"/>
              <a:ext cx="1174900" cy="5852836"/>
            </a:xfrm>
            <a:custGeom>
              <a:avLst/>
              <a:gdLst/>
              <a:ahLst/>
              <a:cxnLst/>
              <a:rect r="r" b="b" t="t" l="l"/>
              <a:pathLst>
                <a:path h="5852836" w="1174900">
                  <a:moveTo>
                    <a:pt x="0" y="0"/>
                  </a:moveTo>
                  <a:lnTo>
                    <a:pt x="1174900" y="0"/>
                  </a:lnTo>
                  <a:lnTo>
                    <a:pt x="117490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0" y="-28575"/>
              <a:ext cx="1174900" cy="5881411"/>
            </a:xfrm>
            <a:prstGeom prst="rect">
              <a:avLst/>
            </a:prstGeom>
          </p:spPr>
          <p:txBody>
            <a:bodyPr anchor="ctr" rtlCol="false" tIns="49237" lIns="49237" bIns="49237" rIns="49237"/>
            <a:lstStyle/>
            <a:p>
              <a:pPr algn="ctr">
                <a:lnSpc>
                  <a:spcPts val="1492"/>
                </a:lnSpc>
                <a:spcBef>
                  <a:spcPct val="0"/>
                </a:spcBef>
              </a:pPr>
            </a:p>
          </p:txBody>
        </p:sp>
      </p:grpSp>
      <p:grpSp>
        <p:nvGrpSpPr>
          <p:cNvPr name="Group 5" id="5"/>
          <p:cNvGrpSpPr/>
          <p:nvPr/>
        </p:nvGrpSpPr>
        <p:grpSpPr>
          <a:xfrm rot="-1788554">
            <a:off x="9042524" y="-1943314"/>
            <a:ext cx="970722" cy="5551404"/>
            <a:chOff x="0" y="0"/>
            <a:chExt cx="302828" cy="1731823"/>
          </a:xfrm>
        </p:grpSpPr>
        <p:sp>
          <p:nvSpPr>
            <p:cNvPr name="Freeform 6" id="6"/>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7" id="7"/>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8" id="8"/>
          <p:cNvGrpSpPr/>
          <p:nvPr/>
        </p:nvGrpSpPr>
        <p:grpSpPr>
          <a:xfrm rot="0">
            <a:off x="-682620" y="8602107"/>
            <a:ext cx="7861309" cy="656193"/>
            <a:chOff x="0" y="0"/>
            <a:chExt cx="8368159" cy="698500"/>
          </a:xfrm>
        </p:grpSpPr>
        <p:sp>
          <p:nvSpPr>
            <p:cNvPr name="Freeform 9" id="9"/>
            <p:cNvSpPr/>
            <p:nvPr/>
          </p:nvSpPr>
          <p:spPr>
            <a:xfrm flipH="false" flipV="false" rot="0">
              <a:off x="0" y="0"/>
              <a:ext cx="8368158" cy="698500"/>
            </a:xfrm>
            <a:custGeom>
              <a:avLst/>
              <a:gdLst/>
              <a:ahLst/>
              <a:cxnLst/>
              <a:rect r="r" b="b" t="t" l="l"/>
              <a:pathLst>
                <a:path h="698500" w="8368158">
                  <a:moveTo>
                    <a:pt x="8368158" y="349250"/>
                  </a:moveTo>
                  <a:lnTo>
                    <a:pt x="8164958" y="698500"/>
                  </a:lnTo>
                  <a:lnTo>
                    <a:pt x="203200" y="698500"/>
                  </a:lnTo>
                  <a:lnTo>
                    <a:pt x="0" y="349250"/>
                  </a:lnTo>
                  <a:lnTo>
                    <a:pt x="203200" y="0"/>
                  </a:lnTo>
                  <a:lnTo>
                    <a:pt x="8164958" y="0"/>
                  </a:lnTo>
                  <a:lnTo>
                    <a:pt x="8368158" y="349250"/>
                  </a:lnTo>
                  <a:close/>
                </a:path>
              </a:pathLst>
            </a:custGeom>
            <a:gradFill rotWithShape="true">
              <a:gsLst>
                <a:gs pos="0">
                  <a:srgbClr val="24307F">
                    <a:alpha val="100000"/>
                  </a:srgbClr>
                </a:gs>
                <a:gs pos="100000">
                  <a:srgbClr val="27AAE1">
                    <a:alpha val="100000"/>
                  </a:srgbClr>
                </a:gs>
              </a:gsLst>
              <a:lin ang="0"/>
            </a:gradFill>
          </p:spPr>
        </p:sp>
        <p:sp>
          <p:nvSpPr>
            <p:cNvPr name="TextBox 10" id="10"/>
            <p:cNvSpPr txBox="true"/>
            <p:nvPr/>
          </p:nvSpPr>
          <p:spPr>
            <a:xfrm>
              <a:off x="114300" y="-28575"/>
              <a:ext cx="8139559" cy="727075"/>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23122">
            <a:off x="16438873" y="2533883"/>
            <a:ext cx="3084545" cy="11340130"/>
            <a:chOff x="0" y="0"/>
            <a:chExt cx="962258" cy="3537680"/>
          </a:xfrm>
        </p:grpSpPr>
        <p:sp>
          <p:nvSpPr>
            <p:cNvPr name="Freeform 12" id="12"/>
            <p:cNvSpPr/>
            <p:nvPr/>
          </p:nvSpPr>
          <p:spPr>
            <a:xfrm flipH="false" flipV="false" rot="0">
              <a:off x="0" y="0"/>
              <a:ext cx="962258" cy="3537680"/>
            </a:xfrm>
            <a:custGeom>
              <a:avLst/>
              <a:gdLst/>
              <a:ahLst/>
              <a:cxnLst/>
              <a:rect r="r" b="b" t="t" l="l"/>
              <a:pathLst>
                <a:path h="3537680" w="962258">
                  <a:moveTo>
                    <a:pt x="0" y="0"/>
                  </a:moveTo>
                  <a:lnTo>
                    <a:pt x="962258" y="0"/>
                  </a:lnTo>
                  <a:lnTo>
                    <a:pt x="962258" y="3537680"/>
                  </a:lnTo>
                  <a:lnTo>
                    <a:pt x="0" y="3537680"/>
                  </a:lnTo>
                  <a:close/>
                </a:path>
              </a:pathLst>
            </a:custGeom>
            <a:gradFill rotWithShape="true">
              <a:gsLst>
                <a:gs pos="0">
                  <a:srgbClr val="27AAE1">
                    <a:alpha val="100000"/>
                  </a:srgbClr>
                </a:gs>
                <a:gs pos="100000">
                  <a:srgbClr val="254287">
                    <a:alpha val="100000"/>
                  </a:srgbClr>
                </a:gs>
              </a:gsLst>
              <a:lin ang="0"/>
            </a:gradFill>
          </p:spPr>
        </p:sp>
        <p:sp>
          <p:nvSpPr>
            <p:cNvPr name="TextBox 13" id="13"/>
            <p:cNvSpPr txBox="true"/>
            <p:nvPr/>
          </p:nvSpPr>
          <p:spPr>
            <a:xfrm>
              <a:off x="0" y="-28575"/>
              <a:ext cx="962258" cy="3566255"/>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840381">
            <a:off x="11755979" y="-2760091"/>
            <a:ext cx="4053482" cy="18112455"/>
            <a:chOff x="0" y="0"/>
            <a:chExt cx="1264529" cy="5650383"/>
          </a:xfrm>
        </p:grpSpPr>
        <p:sp>
          <p:nvSpPr>
            <p:cNvPr name="Freeform 15" id="15"/>
            <p:cNvSpPr/>
            <p:nvPr/>
          </p:nvSpPr>
          <p:spPr>
            <a:xfrm flipH="false" flipV="false" rot="0">
              <a:off x="0" y="0"/>
              <a:ext cx="1264529" cy="5650383"/>
            </a:xfrm>
            <a:custGeom>
              <a:avLst/>
              <a:gdLst/>
              <a:ahLst/>
              <a:cxnLst/>
              <a:rect r="r" b="b" t="t" l="l"/>
              <a:pathLst>
                <a:path h="5650383" w="1264529">
                  <a:moveTo>
                    <a:pt x="0" y="0"/>
                  </a:moveTo>
                  <a:lnTo>
                    <a:pt x="1264529" y="0"/>
                  </a:lnTo>
                  <a:lnTo>
                    <a:pt x="1264529"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6" id="16"/>
            <p:cNvSpPr txBox="true"/>
            <p:nvPr/>
          </p:nvSpPr>
          <p:spPr>
            <a:xfrm>
              <a:off x="0" y="-28575"/>
              <a:ext cx="1264529" cy="5678958"/>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163538" y="1590144"/>
            <a:ext cx="8203997" cy="7106712"/>
          </a:xfrm>
          <a:custGeom>
            <a:avLst/>
            <a:gdLst/>
            <a:ahLst/>
            <a:cxnLst/>
            <a:rect r="r" b="b" t="t" l="l"/>
            <a:pathLst>
              <a:path h="7106712" w="8203997">
                <a:moveTo>
                  <a:pt x="0" y="0"/>
                </a:moveTo>
                <a:lnTo>
                  <a:pt x="8203997" y="0"/>
                </a:lnTo>
                <a:lnTo>
                  <a:pt x="8203997" y="7106712"/>
                </a:lnTo>
                <a:lnTo>
                  <a:pt x="0" y="7106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8" id="18"/>
          <p:cNvGrpSpPr/>
          <p:nvPr/>
        </p:nvGrpSpPr>
        <p:grpSpPr>
          <a:xfrm rot="0">
            <a:off x="9418232" y="1811908"/>
            <a:ext cx="7694609" cy="6663184"/>
            <a:chOff x="0" y="0"/>
            <a:chExt cx="4282440" cy="3708400"/>
          </a:xfrm>
        </p:grpSpPr>
        <p:sp>
          <p:nvSpPr>
            <p:cNvPr name="Freeform 19" id="19"/>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865" t="0" r="-14865" b="0"/>
              </a:stretch>
            </a:blipFill>
          </p:spPr>
        </p:sp>
      </p:grpSp>
      <p:grpSp>
        <p:nvGrpSpPr>
          <p:cNvPr name="Group 20" id="20"/>
          <p:cNvGrpSpPr/>
          <p:nvPr/>
        </p:nvGrpSpPr>
        <p:grpSpPr>
          <a:xfrm rot="1823122">
            <a:off x="14137733" y="4180759"/>
            <a:ext cx="986875" cy="9790233"/>
            <a:chOff x="0" y="0"/>
            <a:chExt cx="307867" cy="3054173"/>
          </a:xfrm>
        </p:grpSpPr>
        <p:sp>
          <p:nvSpPr>
            <p:cNvPr name="Freeform 21" id="21"/>
            <p:cNvSpPr/>
            <p:nvPr/>
          </p:nvSpPr>
          <p:spPr>
            <a:xfrm flipH="false" flipV="false" rot="0">
              <a:off x="0" y="0"/>
              <a:ext cx="307867" cy="3054173"/>
            </a:xfrm>
            <a:custGeom>
              <a:avLst/>
              <a:gdLst/>
              <a:ahLst/>
              <a:cxnLst/>
              <a:rect r="r" b="b" t="t" l="l"/>
              <a:pathLst>
                <a:path h="3054173" w="307867">
                  <a:moveTo>
                    <a:pt x="0" y="0"/>
                  </a:moveTo>
                  <a:lnTo>
                    <a:pt x="307867" y="0"/>
                  </a:lnTo>
                  <a:lnTo>
                    <a:pt x="307867" y="3054173"/>
                  </a:lnTo>
                  <a:lnTo>
                    <a:pt x="0" y="3054173"/>
                  </a:lnTo>
                  <a:close/>
                </a:path>
              </a:pathLst>
            </a:custGeom>
            <a:gradFill rotWithShape="true">
              <a:gsLst>
                <a:gs pos="0">
                  <a:srgbClr val="27AAE1">
                    <a:alpha val="0"/>
                  </a:srgbClr>
                </a:gs>
                <a:gs pos="100000">
                  <a:srgbClr val="269ED6">
                    <a:alpha val="100000"/>
                  </a:srgbClr>
                </a:gs>
              </a:gsLst>
              <a:lin ang="5400000"/>
            </a:gradFill>
          </p:spPr>
        </p:sp>
        <p:sp>
          <p:nvSpPr>
            <p:cNvPr name="TextBox 22" id="22"/>
            <p:cNvSpPr txBox="true"/>
            <p:nvPr/>
          </p:nvSpPr>
          <p:spPr>
            <a:xfrm>
              <a:off x="0" y="-28575"/>
              <a:ext cx="307867" cy="3082748"/>
            </a:xfrm>
            <a:prstGeom prst="rect">
              <a:avLst/>
            </a:prstGeom>
          </p:spPr>
          <p:txBody>
            <a:bodyPr anchor="ctr" rtlCol="false" tIns="49237" lIns="49237" bIns="49237" rIns="49237"/>
            <a:lstStyle/>
            <a:p>
              <a:pPr algn="ctr">
                <a:lnSpc>
                  <a:spcPts val="1492"/>
                </a:lnSpc>
                <a:spcBef>
                  <a:spcPct val="0"/>
                </a:spcBef>
              </a:pPr>
            </a:p>
          </p:txBody>
        </p:sp>
      </p:grpSp>
      <p:grpSp>
        <p:nvGrpSpPr>
          <p:cNvPr name="Group 23" id="23"/>
          <p:cNvGrpSpPr/>
          <p:nvPr/>
        </p:nvGrpSpPr>
        <p:grpSpPr>
          <a:xfrm rot="0">
            <a:off x="9144000" y="8475092"/>
            <a:ext cx="1297331" cy="1114894"/>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931389" y="1420304"/>
            <a:ext cx="911369" cy="783208"/>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90121" y="4615815"/>
            <a:ext cx="9028112" cy="1014730"/>
          </a:xfrm>
          <a:prstGeom prst="rect">
            <a:avLst/>
          </a:prstGeom>
        </p:spPr>
        <p:txBody>
          <a:bodyPr anchor="t" rtlCol="false" tIns="0" lIns="0" bIns="0" rIns="0">
            <a:spAutoFit/>
          </a:bodyPr>
          <a:lstStyle/>
          <a:p>
            <a:pPr algn="l">
              <a:lnSpc>
                <a:spcPts val="7820"/>
              </a:lnSpc>
            </a:pPr>
            <a:r>
              <a:rPr lang="en-US" sz="6800">
                <a:solidFill>
                  <a:srgbClr val="24307F"/>
                </a:solidFill>
                <a:latin typeface="Open Sans Ultra-Bold"/>
              </a:rPr>
              <a:t>1. GIỚI THIỆU</a:t>
            </a:r>
          </a:p>
        </p:txBody>
      </p:sp>
      <p:sp>
        <p:nvSpPr>
          <p:cNvPr name="AutoShape 30" id="30"/>
          <p:cNvSpPr/>
          <p:nvPr/>
        </p:nvSpPr>
        <p:spPr>
          <a:xfrm flipH="true" flipV="true">
            <a:off x="-5539851" y="8232523"/>
            <a:ext cx="8787885" cy="0"/>
          </a:xfrm>
          <a:prstGeom prst="line">
            <a:avLst/>
          </a:prstGeom>
          <a:ln cap="flat" w="57150">
            <a:solidFill>
              <a:srgbClr val="24307F"/>
            </a:solidFill>
            <a:prstDash val="solid"/>
            <a:headEnd type="oval" len="lg" w="lg"/>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52400" y="15240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16666" r="0" b="-16666"/>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alphaModFix amt="13000"/>
            </a:blip>
            <a:stretch>
              <a:fillRect l="0" t="-9222" r="0" b="-9222"/>
            </a:stretch>
          </a:blipFill>
        </p:spPr>
      </p:sp>
      <p:grpSp>
        <p:nvGrpSpPr>
          <p:cNvPr name="Group 4" id="4"/>
          <p:cNvGrpSpPr/>
          <p:nvPr/>
        </p:nvGrpSpPr>
        <p:grpSpPr>
          <a:xfrm rot="-1165655">
            <a:off x="17253164" y="-1600292"/>
            <a:ext cx="3949924" cy="17171291"/>
            <a:chOff x="0" y="0"/>
            <a:chExt cx="1040309" cy="4522480"/>
          </a:xfrm>
        </p:grpSpPr>
        <p:sp>
          <p:nvSpPr>
            <p:cNvPr name="Freeform 5" id="5"/>
            <p:cNvSpPr/>
            <p:nvPr/>
          </p:nvSpPr>
          <p:spPr>
            <a:xfrm flipH="false" flipV="false" rot="0">
              <a:off x="0" y="0"/>
              <a:ext cx="1040309" cy="4522480"/>
            </a:xfrm>
            <a:custGeom>
              <a:avLst/>
              <a:gdLst/>
              <a:ahLst/>
              <a:cxnLst/>
              <a:rect r="r" b="b" t="t" l="l"/>
              <a:pathLst>
                <a:path h="4522480" w="1040309">
                  <a:moveTo>
                    <a:pt x="0" y="0"/>
                  </a:moveTo>
                  <a:lnTo>
                    <a:pt x="1040309" y="0"/>
                  </a:lnTo>
                  <a:lnTo>
                    <a:pt x="1040309" y="4522480"/>
                  </a:lnTo>
                  <a:lnTo>
                    <a:pt x="0" y="4522480"/>
                  </a:lnTo>
                  <a:close/>
                </a:path>
              </a:pathLst>
            </a:custGeom>
            <a:gradFill rotWithShape="true">
              <a:gsLst>
                <a:gs pos="0">
                  <a:srgbClr val="27AAE1">
                    <a:alpha val="0"/>
                  </a:srgbClr>
                </a:gs>
                <a:gs pos="100000">
                  <a:srgbClr val="269ED6">
                    <a:alpha val="100000"/>
                  </a:srgbClr>
                </a:gs>
              </a:gsLst>
              <a:lin ang="5400000"/>
            </a:gradFill>
          </p:spPr>
        </p:sp>
        <p:sp>
          <p:nvSpPr>
            <p:cNvPr name="TextBox 6" id="6"/>
            <p:cNvSpPr txBox="true"/>
            <p:nvPr/>
          </p:nvSpPr>
          <p:spPr>
            <a:xfrm>
              <a:off x="0" y="-57150"/>
              <a:ext cx="1040309" cy="457963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1867607">
            <a:off x="14416857" y="-9507551"/>
            <a:ext cx="3949924" cy="17171291"/>
            <a:chOff x="0" y="0"/>
            <a:chExt cx="1040309" cy="4522480"/>
          </a:xfrm>
        </p:grpSpPr>
        <p:sp>
          <p:nvSpPr>
            <p:cNvPr name="Freeform 8" id="8"/>
            <p:cNvSpPr/>
            <p:nvPr/>
          </p:nvSpPr>
          <p:spPr>
            <a:xfrm flipH="false" flipV="false" rot="0">
              <a:off x="0" y="0"/>
              <a:ext cx="1040309" cy="4522480"/>
            </a:xfrm>
            <a:custGeom>
              <a:avLst/>
              <a:gdLst/>
              <a:ahLst/>
              <a:cxnLst/>
              <a:rect r="r" b="b" t="t" l="l"/>
              <a:pathLst>
                <a:path h="4522480" w="1040309">
                  <a:moveTo>
                    <a:pt x="0" y="0"/>
                  </a:moveTo>
                  <a:lnTo>
                    <a:pt x="1040309" y="0"/>
                  </a:lnTo>
                  <a:lnTo>
                    <a:pt x="1040309" y="4522480"/>
                  </a:lnTo>
                  <a:lnTo>
                    <a:pt x="0" y="4522480"/>
                  </a:lnTo>
                  <a:close/>
                </a:path>
              </a:pathLst>
            </a:custGeom>
            <a:gradFill rotWithShape="true">
              <a:gsLst>
                <a:gs pos="0">
                  <a:srgbClr val="24307F">
                    <a:alpha val="100000"/>
                  </a:srgbClr>
                </a:gs>
                <a:gs pos="100000">
                  <a:srgbClr val="27AAE1">
                    <a:alpha val="100000"/>
                  </a:srgbClr>
                </a:gs>
              </a:gsLst>
              <a:lin ang="0"/>
            </a:gradFill>
          </p:spPr>
        </p:sp>
        <p:sp>
          <p:nvSpPr>
            <p:cNvPr name="TextBox 9" id="9"/>
            <p:cNvSpPr txBox="true"/>
            <p:nvPr/>
          </p:nvSpPr>
          <p:spPr>
            <a:xfrm>
              <a:off x="0" y="-57150"/>
              <a:ext cx="1040309" cy="457963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1774930">
            <a:off x="17205539" y="-1315317"/>
            <a:ext cx="3949924" cy="17171291"/>
            <a:chOff x="0" y="0"/>
            <a:chExt cx="1040309" cy="4522480"/>
          </a:xfrm>
        </p:grpSpPr>
        <p:sp>
          <p:nvSpPr>
            <p:cNvPr name="Freeform 11" id="11"/>
            <p:cNvSpPr/>
            <p:nvPr/>
          </p:nvSpPr>
          <p:spPr>
            <a:xfrm flipH="false" flipV="false" rot="0">
              <a:off x="0" y="0"/>
              <a:ext cx="1040309" cy="4522480"/>
            </a:xfrm>
            <a:custGeom>
              <a:avLst/>
              <a:gdLst/>
              <a:ahLst/>
              <a:cxnLst/>
              <a:rect r="r" b="b" t="t" l="l"/>
              <a:pathLst>
                <a:path h="4522480" w="1040309">
                  <a:moveTo>
                    <a:pt x="0" y="0"/>
                  </a:moveTo>
                  <a:lnTo>
                    <a:pt x="1040309" y="0"/>
                  </a:lnTo>
                  <a:lnTo>
                    <a:pt x="1040309" y="4522480"/>
                  </a:lnTo>
                  <a:lnTo>
                    <a:pt x="0" y="4522480"/>
                  </a:lnTo>
                  <a:close/>
                </a:path>
              </a:pathLst>
            </a:custGeom>
            <a:gradFill rotWithShape="true">
              <a:gsLst>
                <a:gs pos="0">
                  <a:srgbClr val="27AAE1">
                    <a:alpha val="100000"/>
                  </a:srgbClr>
                </a:gs>
                <a:gs pos="100000">
                  <a:srgbClr val="254287">
                    <a:alpha val="100000"/>
                  </a:srgbClr>
                </a:gs>
              </a:gsLst>
              <a:lin ang="0"/>
            </a:gradFill>
          </p:spPr>
        </p:sp>
        <p:sp>
          <p:nvSpPr>
            <p:cNvPr name="TextBox 12" id="12"/>
            <p:cNvSpPr txBox="true"/>
            <p:nvPr/>
          </p:nvSpPr>
          <p:spPr>
            <a:xfrm>
              <a:off x="0" y="-57150"/>
              <a:ext cx="1040309" cy="457963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1774930">
            <a:off x="17755133" y="68846"/>
            <a:ext cx="3949924" cy="17171291"/>
            <a:chOff x="0" y="0"/>
            <a:chExt cx="1040309" cy="4522480"/>
          </a:xfrm>
        </p:grpSpPr>
        <p:sp>
          <p:nvSpPr>
            <p:cNvPr name="Freeform 14" id="14"/>
            <p:cNvSpPr/>
            <p:nvPr/>
          </p:nvSpPr>
          <p:spPr>
            <a:xfrm flipH="false" flipV="false" rot="0">
              <a:off x="0" y="0"/>
              <a:ext cx="1040309" cy="4522480"/>
            </a:xfrm>
            <a:custGeom>
              <a:avLst/>
              <a:gdLst/>
              <a:ahLst/>
              <a:cxnLst/>
              <a:rect r="r" b="b" t="t" l="l"/>
              <a:pathLst>
                <a:path h="4522480" w="1040309">
                  <a:moveTo>
                    <a:pt x="0" y="0"/>
                  </a:moveTo>
                  <a:lnTo>
                    <a:pt x="1040309" y="0"/>
                  </a:lnTo>
                  <a:lnTo>
                    <a:pt x="1040309" y="4522480"/>
                  </a:lnTo>
                  <a:lnTo>
                    <a:pt x="0" y="4522480"/>
                  </a:lnTo>
                  <a:close/>
                </a:path>
              </a:pathLst>
            </a:custGeom>
            <a:gradFill rotWithShape="true">
              <a:gsLst>
                <a:gs pos="0">
                  <a:srgbClr val="24307F">
                    <a:alpha val="100000"/>
                  </a:srgbClr>
                </a:gs>
                <a:gs pos="100000">
                  <a:srgbClr val="27AAE1">
                    <a:alpha val="100000"/>
                  </a:srgbClr>
                </a:gs>
              </a:gsLst>
              <a:lin ang="0"/>
            </a:gradFill>
          </p:spPr>
        </p:sp>
        <p:sp>
          <p:nvSpPr>
            <p:cNvPr name="TextBox 15" id="15"/>
            <p:cNvSpPr txBox="true"/>
            <p:nvPr/>
          </p:nvSpPr>
          <p:spPr>
            <a:xfrm>
              <a:off x="0" y="-57150"/>
              <a:ext cx="1040309" cy="4579630"/>
            </a:xfrm>
            <a:prstGeom prst="rect">
              <a:avLst/>
            </a:prstGeom>
          </p:spPr>
          <p:txBody>
            <a:bodyPr anchor="ctr" rtlCol="false" tIns="50800" lIns="50800" bIns="50800" rIns="50800"/>
            <a:lstStyle/>
            <a:p>
              <a:pPr algn="ctr">
                <a:lnSpc>
                  <a:spcPts val="2659"/>
                </a:lnSpc>
              </a:pPr>
            </a:p>
          </p:txBody>
        </p:sp>
      </p:grpSp>
      <p:sp>
        <p:nvSpPr>
          <p:cNvPr name="AutoShape 16" id="16"/>
          <p:cNvSpPr/>
          <p:nvPr/>
        </p:nvSpPr>
        <p:spPr>
          <a:xfrm>
            <a:off x="-5142153" y="1925738"/>
            <a:ext cx="9550279" cy="0"/>
          </a:xfrm>
          <a:prstGeom prst="line">
            <a:avLst/>
          </a:prstGeom>
          <a:ln cap="flat" w="57150">
            <a:solidFill>
              <a:srgbClr val="24307F"/>
            </a:solidFill>
            <a:prstDash val="solid"/>
            <a:headEnd type="none" len="sm" w="sm"/>
            <a:tailEnd type="oval" len="lg" w="lg"/>
          </a:ln>
        </p:spPr>
      </p:sp>
      <p:sp>
        <p:nvSpPr>
          <p:cNvPr name="TextBox 17" id="17"/>
          <p:cNvSpPr txBox="true"/>
          <p:nvPr/>
        </p:nvSpPr>
        <p:spPr>
          <a:xfrm rot="0">
            <a:off x="646875" y="2324100"/>
            <a:ext cx="15555805" cy="5777865"/>
          </a:xfrm>
          <a:prstGeom prst="rect">
            <a:avLst/>
          </a:prstGeom>
        </p:spPr>
        <p:txBody>
          <a:bodyPr anchor="t" rtlCol="false" tIns="0" lIns="0" bIns="0" rIns="0">
            <a:spAutoFit/>
          </a:bodyPr>
          <a:lstStyle/>
          <a:p>
            <a:pPr algn="ctr">
              <a:lnSpc>
                <a:spcPts val="4679"/>
              </a:lnSpc>
            </a:pPr>
            <a:r>
              <a:rPr lang="en-US" sz="3899">
                <a:solidFill>
                  <a:srgbClr val="03060B"/>
                </a:solidFill>
                <a:latin typeface="Be Vietnam Ultra-Bold"/>
              </a:rPr>
              <a:t>TÓM TẮT: </a:t>
            </a:r>
          </a:p>
          <a:p>
            <a:pPr algn="just">
              <a:lnSpc>
                <a:spcPts val="4620"/>
              </a:lnSpc>
            </a:pPr>
            <a:r>
              <a:rPr lang="en-US" sz="3300">
                <a:solidFill>
                  <a:srgbClr val="03060B"/>
                </a:solidFill>
                <a:latin typeface="Be Vietnam"/>
              </a:rPr>
              <a:t>Website giới thiệu đặc sản Trà Vinh được xây dựng với W3.CSS để thiết kế giao diện và Laravel để hiển thị dữ liệu. Trang web bao gồm bốn trang chính: Trang chủ hiển thị sơ lược các món ăn, trang giới thiệu về văn hóa ẩm thực Trà Vinh, trang món ăn cho phép người dùng lọc, tìm kiếm món ăn và xem chi tiết từng món, và trang địa điểm hiển thị các địa điểm phục vụ món ăn. Mỗi món ăn và địa điểm đều có trang chi tiết riêng với thông tin cụ thể như hình ảnh, mô tả, giá bán tham khảo, địa chỉ, giờ mở cửa và đóng cửa. W3.CSS tạo ra giao diện đẹp mắt, trong khi Laravel đảm bảo hiển thị dữ liệu đơn giản, nhanh chóng và hiệu quả, nâng cao trải nghiệm người dùng.</a:t>
            </a:r>
          </a:p>
        </p:txBody>
      </p:sp>
      <p:grpSp>
        <p:nvGrpSpPr>
          <p:cNvPr name="Group 18" id="18"/>
          <p:cNvGrpSpPr/>
          <p:nvPr/>
        </p:nvGrpSpPr>
        <p:grpSpPr>
          <a:xfrm rot="0">
            <a:off x="423676" y="213015"/>
            <a:ext cx="1622684" cy="1394494"/>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52400" y="329237"/>
            <a:ext cx="12163907" cy="1038225"/>
          </a:xfrm>
          <a:prstGeom prst="rect">
            <a:avLst/>
          </a:prstGeom>
        </p:spPr>
        <p:txBody>
          <a:bodyPr anchor="t" rtlCol="false" tIns="0" lIns="0" bIns="0" rIns="0">
            <a:spAutoFit/>
          </a:bodyPr>
          <a:lstStyle/>
          <a:p>
            <a:pPr algn="just">
              <a:lnSpc>
                <a:spcPts val="7200"/>
              </a:lnSpc>
            </a:pPr>
            <a:r>
              <a:rPr lang="en-US" sz="6000">
                <a:solidFill>
                  <a:srgbClr val="051D64"/>
                </a:solidFill>
                <a:latin typeface="Univers Bold"/>
              </a:rPr>
              <a:t>  1.1    Mô tả bài toán</a:t>
            </a:r>
          </a:p>
        </p:txBody>
      </p:sp>
    </p:spTree>
  </p:cSld>
  <p:clrMapOvr>
    <a:masterClrMapping/>
  </p:clrMapOvr>
</p:sld>
</file>

<file path=ppt/slides/slide5.xml><?xml version="1.0" encoding="utf-8"?>
<p:sld xmlns:p="http://schemas.openxmlformats.org/presentationml/2006/main" xmlns:a="http://schemas.openxmlformats.org/drawingml/2006/main">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H="true">
            <a:off x="2079310" y="2248619"/>
            <a:ext cx="6568528" cy="0"/>
          </a:xfrm>
          <a:prstGeom prst="line">
            <a:avLst/>
          </a:prstGeom>
          <a:ln cap="flat" w="57150">
            <a:solidFill>
              <a:srgbClr val="24307F"/>
            </a:solidFill>
            <a:prstDash val="solid"/>
            <a:headEnd type="oval" len="lg" w="lg"/>
            <a:tailEnd type="none" len="sm" w="sm"/>
          </a:ln>
        </p:spPr>
      </p:sp>
      <p:grpSp>
        <p:nvGrpSpPr>
          <p:cNvPr name="Group 3" id="3"/>
          <p:cNvGrpSpPr/>
          <p:nvPr/>
        </p:nvGrpSpPr>
        <p:grpSpPr>
          <a:xfrm rot="1840381">
            <a:off x="-1279915" y="-3579690"/>
            <a:ext cx="3016314" cy="18112455"/>
            <a:chOff x="0" y="0"/>
            <a:chExt cx="940973" cy="5650383"/>
          </a:xfrm>
        </p:grpSpPr>
        <p:sp>
          <p:nvSpPr>
            <p:cNvPr name="Freeform 4" id="4"/>
            <p:cNvSpPr/>
            <p:nvPr/>
          </p:nvSpPr>
          <p:spPr>
            <a:xfrm flipH="false" flipV="false" rot="0">
              <a:off x="0" y="0"/>
              <a:ext cx="940973" cy="5650383"/>
            </a:xfrm>
            <a:custGeom>
              <a:avLst/>
              <a:gdLst/>
              <a:ahLst/>
              <a:cxnLst/>
              <a:rect r="r" b="b" t="t" l="l"/>
              <a:pathLst>
                <a:path h="5650383" w="940973">
                  <a:moveTo>
                    <a:pt x="0" y="0"/>
                  </a:moveTo>
                  <a:lnTo>
                    <a:pt x="940973" y="0"/>
                  </a:lnTo>
                  <a:lnTo>
                    <a:pt x="940973" y="5650383"/>
                  </a:lnTo>
                  <a:lnTo>
                    <a:pt x="0" y="5650383"/>
                  </a:lnTo>
                  <a:close/>
                </a:path>
              </a:pathLst>
            </a:custGeom>
            <a:gradFill rotWithShape="true">
              <a:gsLst>
                <a:gs pos="0">
                  <a:srgbClr val="27AAE1">
                    <a:alpha val="100000"/>
                  </a:srgbClr>
                </a:gs>
                <a:gs pos="100000">
                  <a:srgbClr val="254287">
                    <a:alpha val="100000"/>
                  </a:srgbClr>
                </a:gs>
              </a:gsLst>
              <a:lin ang="0"/>
            </a:gradFill>
          </p:spPr>
        </p:sp>
        <p:sp>
          <p:nvSpPr>
            <p:cNvPr name="TextBox 5" id="5"/>
            <p:cNvSpPr txBox="true"/>
            <p:nvPr/>
          </p:nvSpPr>
          <p:spPr>
            <a:xfrm>
              <a:off x="0" y="-28575"/>
              <a:ext cx="940973"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6" id="6"/>
          <p:cNvGrpSpPr/>
          <p:nvPr/>
        </p:nvGrpSpPr>
        <p:grpSpPr>
          <a:xfrm rot="0">
            <a:off x="5046841" y="604122"/>
            <a:ext cx="1625060" cy="1396536"/>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840381">
            <a:off x="5074106" y="-4375745"/>
            <a:ext cx="826394" cy="7854127"/>
            <a:chOff x="0" y="0"/>
            <a:chExt cx="257803" cy="2450183"/>
          </a:xfrm>
        </p:grpSpPr>
        <p:sp>
          <p:nvSpPr>
            <p:cNvPr name="Freeform 10" id="10"/>
            <p:cNvSpPr/>
            <p:nvPr/>
          </p:nvSpPr>
          <p:spPr>
            <a:xfrm flipH="false" flipV="false" rot="0">
              <a:off x="0" y="0"/>
              <a:ext cx="257803" cy="2450183"/>
            </a:xfrm>
            <a:custGeom>
              <a:avLst/>
              <a:gdLst/>
              <a:ahLst/>
              <a:cxnLst/>
              <a:rect r="r" b="b" t="t" l="l"/>
              <a:pathLst>
                <a:path h="2450183" w="257803">
                  <a:moveTo>
                    <a:pt x="0" y="0"/>
                  </a:moveTo>
                  <a:lnTo>
                    <a:pt x="257803" y="0"/>
                  </a:lnTo>
                  <a:lnTo>
                    <a:pt x="257803" y="2450183"/>
                  </a:lnTo>
                  <a:lnTo>
                    <a:pt x="0" y="2450183"/>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7803" cy="2478758"/>
            </a:xfrm>
            <a:prstGeom prst="rect">
              <a:avLst/>
            </a:prstGeom>
          </p:spPr>
          <p:txBody>
            <a:bodyPr anchor="ctr" rtlCol="false" tIns="49237" lIns="49237" bIns="49237" rIns="49237"/>
            <a:lstStyle/>
            <a:p>
              <a:pPr algn="ctr">
                <a:lnSpc>
                  <a:spcPts val="1492"/>
                </a:lnSpc>
                <a:spcBef>
                  <a:spcPct val="0"/>
                </a:spcBef>
              </a:pPr>
            </a:p>
          </p:txBody>
        </p:sp>
      </p:grpSp>
      <p:grpSp>
        <p:nvGrpSpPr>
          <p:cNvPr name="Group 12" id="12"/>
          <p:cNvGrpSpPr/>
          <p:nvPr/>
        </p:nvGrpSpPr>
        <p:grpSpPr>
          <a:xfrm rot="-1788554">
            <a:off x="-1434766" y="2171686"/>
            <a:ext cx="3484333" cy="10505664"/>
            <a:chOff x="0" y="0"/>
            <a:chExt cx="1086977" cy="3277359"/>
          </a:xfrm>
        </p:grpSpPr>
        <p:sp>
          <p:nvSpPr>
            <p:cNvPr name="Freeform 13" id="13"/>
            <p:cNvSpPr/>
            <p:nvPr/>
          </p:nvSpPr>
          <p:spPr>
            <a:xfrm flipH="false" flipV="false" rot="0">
              <a:off x="0" y="0"/>
              <a:ext cx="1086977" cy="3277360"/>
            </a:xfrm>
            <a:custGeom>
              <a:avLst/>
              <a:gdLst/>
              <a:ahLst/>
              <a:cxnLst/>
              <a:rect r="r" b="b" t="t" l="l"/>
              <a:pathLst>
                <a:path h="3277360" w="1086977">
                  <a:moveTo>
                    <a:pt x="0" y="0"/>
                  </a:moveTo>
                  <a:lnTo>
                    <a:pt x="1086977" y="0"/>
                  </a:lnTo>
                  <a:lnTo>
                    <a:pt x="1086977" y="3277360"/>
                  </a:lnTo>
                  <a:lnTo>
                    <a:pt x="0" y="3277360"/>
                  </a:lnTo>
                  <a:close/>
                </a:path>
              </a:pathLst>
            </a:custGeom>
            <a:gradFill rotWithShape="true">
              <a:gsLst>
                <a:gs pos="0">
                  <a:srgbClr val="29399D">
                    <a:alpha val="100000"/>
                  </a:srgbClr>
                </a:gs>
                <a:gs pos="100000">
                  <a:srgbClr val="1A2047">
                    <a:alpha val="100000"/>
                  </a:srgbClr>
                </a:gs>
              </a:gsLst>
              <a:lin ang="2100000"/>
            </a:gradFill>
          </p:spPr>
        </p:sp>
        <p:sp>
          <p:nvSpPr>
            <p:cNvPr name="TextBox 14" id="14"/>
            <p:cNvSpPr txBox="true"/>
            <p:nvPr/>
          </p:nvSpPr>
          <p:spPr>
            <a:xfrm>
              <a:off x="0" y="-28575"/>
              <a:ext cx="1086977"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15" id="15"/>
          <p:cNvGrpSpPr/>
          <p:nvPr/>
        </p:nvGrpSpPr>
        <p:grpSpPr>
          <a:xfrm rot="-1788554">
            <a:off x="-192556" y="760085"/>
            <a:ext cx="841596" cy="5551404"/>
            <a:chOff x="0" y="0"/>
            <a:chExt cx="262545" cy="1731823"/>
          </a:xfrm>
        </p:grpSpPr>
        <p:sp>
          <p:nvSpPr>
            <p:cNvPr name="Freeform 16" id="16"/>
            <p:cNvSpPr/>
            <p:nvPr/>
          </p:nvSpPr>
          <p:spPr>
            <a:xfrm flipH="false" flipV="false" rot="0">
              <a:off x="0" y="0"/>
              <a:ext cx="262545" cy="1731823"/>
            </a:xfrm>
            <a:custGeom>
              <a:avLst/>
              <a:gdLst/>
              <a:ahLst/>
              <a:cxnLst/>
              <a:rect r="r" b="b" t="t" l="l"/>
              <a:pathLst>
                <a:path h="1731823" w="262545">
                  <a:moveTo>
                    <a:pt x="0" y="0"/>
                  </a:moveTo>
                  <a:lnTo>
                    <a:pt x="262545" y="0"/>
                  </a:lnTo>
                  <a:lnTo>
                    <a:pt x="262545"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7" id="17"/>
            <p:cNvSpPr txBox="true"/>
            <p:nvPr/>
          </p:nvSpPr>
          <p:spPr>
            <a:xfrm>
              <a:off x="0" y="-28575"/>
              <a:ext cx="262545"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8" id="18"/>
          <p:cNvGrpSpPr/>
          <p:nvPr/>
        </p:nvGrpSpPr>
        <p:grpSpPr>
          <a:xfrm rot="0">
            <a:off x="1028700" y="8259147"/>
            <a:ext cx="1162651" cy="999153"/>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86747" y="564414"/>
            <a:ext cx="823279" cy="70750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3902908" y="3063544"/>
            <a:ext cx="13631322" cy="3082925"/>
          </a:xfrm>
          <a:prstGeom prst="rect">
            <a:avLst/>
          </a:prstGeom>
        </p:spPr>
        <p:txBody>
          <a:bodyPr anchor="t" rtlCol="false" tIns="0" lIns="0" bIns="0" rIns="0">
            <a:spAutoFit/>
          </a:bodyPr>
          <a:lstStyle/>
          <a:p>
            <a:pPr algn="just">
              <a:lnSpc>
                <a:spcPts val="4900"/>
              </a:lnSpc>
            </a:pPr>
            <a:r>
              <a:rPr lang="en-US" sz="3500">
                <a:solidFill>
                  <a:srgbClr val="000000"/>
                </a:solidFill>
                <a:latin typeface="Be Vietnam Ultra-Bold"/>
              </a:rPr>
              <a:t>Yêu cầu chức năng:</a:t>
            </a:r>
          </a:p>
          <a:p>
            <a:pPr algn="just" marL="755651" indent="-377825" lvl="1">
              <a:lnSpc>
                <a:spcPts val="4900"/>
              </a:lnSpc>
              <a:buFont typeface="Arial"/>
              <a:buChar char="•"/>
            </a:pPr>
            <a:r>
              <a:rPr lang="en-US" sz="3500">
                <a:solidFill>
                  <a:srgbClr val="000000"/>
                </a:solidFill>
                <a:latin typeface="Be Vietnam Medium"/>
              </a:rPr>
              <a:t>Hiển thị danh sách và chi tiết món ăn, chi tiết địa điểm</a:t>
            </a:r>
          </a:p>
          <a:p>
            <a:pPr algn="just" marL="755651" indent="-377825" lvl="1">
              <a:lnSpc>
                <a:spcPts val="4900"/>
              </a:lnSpc>
              <a:buFont typeface="Arial"/>
              <a:buChar char="•"/>
            </a:pPr>
            <a:r>
              <a:rPr lang="en-US" sz="3500">
                <a:solidFill>
                  <a:srgbClr val="000000"/>
                </a:solidFill>
                <a:latin typeface="Be Vietnam Medium"/>
              </a:rPr>
              <a:t>Chức năng tìm kiếm</a:t>
            </a:r>
          </a:p>
          <a:p>
            <a:pPr algn="just" marL="755651" indent="-377825" lvl="1">
              <a:lnSpc>
                <a:spcPts val="4900"/>
              </a:lnSpc>
              <a:buFont typeface="Arial"/>
              <a:buChar char="•"/>
            </a:pPr>
            <a:r>
              <a:rPr lang="en-US" sz="3500">
                <a:solidFill>
                  <a:srgbClr val="000000"/>
                </a:solidFill>
                <a:latin typeface="Be Vietnam Medium"/>
              </a:rPr>
              <a:t>Chức năng tìm kiếm</a:t>
            </a:r>
          </a:p>
          <a:p>
            <a:pPr algn="just">
              <a:lnSpc>
                <a:spcPts val="4900"/>
              </a:lnSpc>
            </a:pPr>
          </a:p>
        </p:txBody>
      </p:sp>
      <p:sp>
        <p:nvSpPr>
          <p:cNvPr name="TextBox 25" id="25"/>
          <p:cNvSpPr txBox="true"/>
          <p:nvPr/>
        </p:nvSpPr>
        <p:spPr>
          <a:xfrm rot="0">
            <a:off x="3627783" y="838200"/>
            <a:ext cx="13631517" cy="916307"/>
          </a:xfrm>
          <a:prstGeom prst="rect">
            <a:avLst/>
          </a:prstGeom>
        </p:spPr>
        <p:txBody>
          <a:bodyPr anchor="t" rtlCol="false" tIns="0" lIns="0" bIns="0" rIns="0">
            <a:spAutoFit/>
          </a:bodyPr>
          <a:lstStyle/>
          <a:p>
            <a:pPr algn="ctr">
              <a:lnSpc>
                <a:spcPts val="6719"/>
              </a:lnSpc>
              <a:spcBef>
                <a:spcPct val="0"/>
              </a:spcBef>
            </a:pPr>
            <a:r>
              <a:rPr lang="en-US" sz="4799">
                <a:solidFill>
                  <a:srgbClr val="FFFFFF"/>
                </a:solidFill>
                <a:latin typeface="Univers Bold"/>
              </a:rPr>
              <a:t>1.2 </a:t>
            </a:r>
            <a:r>
              <a:rPr lang="en-US" sz="4799">
                <a:solidFill>
                  <a:srgbClr val="051D64"/>
                </a:solidFill>
                <a:latin typeface="Univers Bold"/>
              </a:rPr>
              <a:t>  Đặc tả các yêu cầu chức năng</a:t>
            </a:r>
          </a:p>
        </p:txBody>
      </p:sp>
      <p:sp>
        <p:nvSpPr>
          <p:cNvPr name="TextBox 26" id="26"/>
          <p:cNvSpPr txBox="true"/>
          <p:nvPr/>
        </p:nvSpPr>
        <p:spPr>
          <a:xfrm rot="0">
            <a:off x="3902908" y="6141169"/>
            <a:ext cx="13631322" cy="3082925"/>
          </a:xfrm>
          <a:prstGeom prst="rect">
            <a:avLst/>
          </a:prstGeom>
        </p:spPr>
        <p:txBody>
          <a:bodyPr anchor="t" rtlCol="false" tIns="0" lIns="0" bIns="0" rIns="0">
            <a:spAutoFit/>
          </a:bodyPr>
          <a:lstStyle/>
          <a:p>
            <a:pPr algn="just">
              <a:lnSpc>
                <a:spcPts val="4900"/>
              </a:lnSpc>
            </a:pPr>
            <a:r>
              <a:rPr lang="en-US" sz="3500">
                <a:solidFill>
                  <a:srgbClr val="000000"/>
                </a:solidFill>
                <a:latin typeface="Be Vietnam Ultra-Bold"/>
              </a:rPr>
              <a:t>Yêu cầu phi chức năng</a:t>
            </a:r>
          </a:p>
          <a:p>
            <a:pPr algn="just" marL="755651" indent="-377825" lvl="1">
              <a:lnSpc>
                <a:spcPts val="4900"/>
              </a:lnSpc>
              <a:buFont typeface="Arial"/>
              <a:buChar char="•"/>
            </a:pPr>
            <a:r>
              <a:rPr lang="en-US" sz="3500">
                <a:solidFill>
                  <a:srgbClr val="000000"/>
                </a:solidFill>
                <a:latin typeface="Poppins Medium"/>
              </a:rPr>
              <a:t>Giao diện thân thiện với người dùng</a:t>
            </a:r>
          </a:p>
          <a:p>
            <a:pPr algn="just" marL="755651" indent="-377825" lvl="1">
              <a:lnSpc>
                <a:spcPts val="4900"/>
              </a:lnSpc>
              <a:buFont typeface="Arial"/>
              <a:buChar char="•"/>
            </a:pPr>
            <a:r>
              <a:rPr lang="en-US" sz="3500">
                <a:solidFill>
                  <a:srgbClr val="000000"/>
                </a:solidFill>
                <a:latin typeface="Poppins Medium"/>
              </a:rPr>
              <a:t>Quản lý nội dung dễ dàng: nội dung và hình ảnh dễ được cập nhật mới một cách thuận lợi.</a:t>
            </a:r>
          </a:p>
          <a:p>
            <a:pPr algn="just">
              <a:lnSpc>
                <a:spcPts val="49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H="true">
            <a:off x="2079310" y="2248619"/>
            <a:ext cx="6568528" cy="0"/>
          </a:xfrm>
          <a:prstGeom prst="line">
            <a:avLst/>
          </a:prstGeom>
          <a:ln cap="flat" w="57150">
            <a:solidFill>
              <a:srgbClr val="24307F"/>
            </a:solidFill>
            <a:prstDash val="solid"/>
            <a:headEnd type="oval" len="lg" w="lg"/>
            <a:tailEnd type="none" len="sm" w="sm"/>
          </a:ln>
        </p:spPr>
      </p:sp>
      <p:grpSp>
        <p:nvGrpSpPr>
          <p:cNvPr name="Group 3" id="3"/>
          <p:cNvGrpSpPr/>
          <p:nvPr/>
        </p:nvGrpSpPr>
        <p:grpSpPr>
          <a:xfrm rot="1840381">
            <a:off x="-1279915" y="-3579690"/>
            <a:ext cx="3016314" cy="18112455"/>
            <a:chOff x="0" y="0"/>
            <a:chExt cx="940973" cy="5650383"/>
          </a:xfrm>
        </p:grpSpPr>
        <p:sp>
          <p:nvSpPr>
            <p:cNvPr name="Freeform 4" id="4"/>
            <p:cNvSpPr/>
            <p:nvPr/>
          </p:nvSpPr>
          <p:spPr>
            <a:xfrm flipH="false" flipV="false" rot="0">
              <a:off x="0" y="0"/>
              <a:ext cx="940973" cy="5650383"/>
            </a:xfrm>
            <a:custGeom>
              <a:avLst/>
              <a:gdLst/>
              <a:ahLst/>
              <a:cxnLst/>
              <a:rect r="r" b="b" t="t" l="l"/>
              <a:pathLst>
                <a:path h="5650383" w="940973">
                  <a:moveTo>
                    <a:pt x="0" y="0"/>
                  </a:moveTo>
                  <a:lnTo>
                    <a:pt x="940973" y="0"/>
                  </a:lnTo>
                  <a:lnTo>
                    <a:pt x="940973" y="5650383"/>
                  </a:lnTo>
                  <a:lnTo>
                    <a:pt x="0" y="5650383"/>
                  </a:lnTo>
                  <a:close/>
                </a:path>
              </a:pathLst>
            </a:custGeom>
            <a:gradFill rotWithShape="true">
              <a:gsLst>
                <a:gs pos="0">
                  <a:srgbClr val="27AAE1">
                    <a:alpha val="100000"/>
                  </a:srgbClr>
                </a:gs>
                <a:gs pos="100000">
                  <a:srgbClr val="254287">
                    <a:alpha val="100000"/>
                  </a:srgbClr>
                </a:gs>
              </a:gsLst>
              <a:lin ang="0"/>
            </a:gradFill>
          </p:spPr>
        </p:sp>
        <p:sp>
          <p:nvSpPr>
            <p:cNvPr name="TextBox 5" id="5"/>
            <p:cNvSpPr txBox="true"/>
            <p:nvPr/>
          </p:nvSpPr>
          <p:spPr>
            <a:xfrm>
              <a:off x="0" y="-28575"/>
              <a:ext cx="940973"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6" id="6"/>
          <p:cNvGrpSpPr/>
          <p:nvPr/>
        </p:nvGrpSpPr>
        <p:grpSpPr>
          <a:xfrm rot="0">
            <a:off x="5046841" y="604122"/>
            <a:ext cx="1625060" cy="1396536"/>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840381">
            <a:off x="5074106" y="-4375745"/>
            <a:ext cx="826394" cy="7854127"/>
            <a:chOff x="0" y="0"/>
            <a:chExt cx="257803" cy="2450183"/>
          </a:xfrm>
        </p:grpSpPr>
        <p:sp>
          <p:nvSpPr>
            <p:cNvPr name="Freeform 10" id="10"/>
            <p:cNvSpPr/>
            <p:nvPr/>
          </p:nvSpPr>
          <p:spPr>
            <a:xfrm flipH="false" flipV="false" rot="0">
              <a:off x="0" y="0"/>
              <a:ext cx="257803" cy="2450183"/>
            </a:xfrm>
            <a:custGeom>
              <a:avLst/>
              <a:gdLst/>
              <a:ahLst/>
              <a:cxnLst/>
              <a:rect r="r" b="b" t="t" l="l"/>
              <a:pathLst>
                <a:path h="2450183" w="257803">
                  <a:moveTo>
                    <a:pt x="0" y="0"/>
                  </a:moveTo>
                  <a:lnTo>
                    <a:pt x="257803" y="0"/>
                  </a:lnTo>
                  <a:lnTo>
                    <a:pt x="257803" y="2450183"/>
                  </a:lnTo>
                  <a:lnTo>
                    <a:pt x="0" y="2450183"/>
                  </a:lnTo>
                  <a:close/>
                </a:path>
              </a:pathLst>
            </a:custGeom>
            <a:gradFill rotWithShape="true">
              <a:gsLst>
                <a:gs pos="0">
                  <a:srgbClr val="269ED6">
                    <a:alpha val="100000"/>
                  </a:srgbClr>
                </a:gs>
                <a:gs pos="100000">
                  <a:srgbClr val="27AAE1">
                    <a:alpha val="0"/>
                  </a:srgbClr>
                </a:gs>
              </a:gsLst>
              <a:lin ang="5400000"/>
            </a:gradFill>
          </p:spPr>
        </p:sp>
        <p:sp>
          <p:nvSpPr>
            <p:cNvPr name="TextBox 11" id="11"/>
            <p:cNvSpPr txBox="true"/>
            <p:nvPr/>
          </p:nvSpPr>
          <p:spPr>
            <a:xfrm>
              <a:off x="0" y="-28575"/>
              <a:ext cx="257803" cy="2478758"/>
            </a:xfrm>
            <a:prstGeom prst="rect">
              <a:avLst/>
            </a:prstGeom>
          </p:spPr>
          <p:txBody>
            <a:bodyPr anchor="ctr" rtlCol="false" tIns="49237" lIns="49237" bIns="49237" rIns="49237"/>
            <a:lstStyle/>
            <a:p>
              <a:pPr algn="ctr">
                <a:lnSpc>
                  <a:spcPts val="1492"/>
                </a:lnSpc>
                <a:spcBef>
                  <a:spcPct val="0"/>
                </a:spcBef>
              </a:pPr>
            </a:p>
          </p:txBody>
        </p:sp>
      </p:grpSp>
      <p:grpSp>
        <p:nvGrpSpPr>
          <p:cNvPr name="Group 12" id="12"/>
          <p:cNvGrpSpPr/>
          <p:nvPr/>
        </p:nvGrpSpPr>
        <p:grpSpPr>
          <a:xfrm rot="-1788554">
            <a:off x="-1434766" y="2171686"/>
            <a:ext cx="3484333" cy="10505664"/>
            <a:chOff x="0" y="0"/>
            <a:chExt cx="1086977" cy="3277359"/>
          </a:xfrm>
        </p:grpSpPr>
        <p:sp>
          <p:nvSpPr>
            <p:cNvPr name="Freeform 13" id="13"/>
            <p:cNvSpPr/>
            <p:nvPr/>
          </p:nvSpPr>
          <p:spPr>
            <a:xfrm flipH="false" flipV="false" rot="0">
              <a:off x="0" y="0"/>
              <a:ext cx="1086977" cy="3277360"/>
            </a:xfrm>
            <a:custGeom>
              <a:avLst/>
              <a:gdLst/>
              <a:ahLst/>
              <a:cxnLst/>
              <a:rect r="r" b="b" t="t" l="l"/>
              <a:pathLst>
                <a:path h="3277360" w="1086977">
                  <a:moveTo>
                    <a:pt x="0" y="0"/>
                  </a:moveTo>
                  <a:lnTo>
                    <a:pt x="1086977" y="0"/>
                  </a:lnTo>
                  <a:lnTo>
                    <a:pt x="1086977" y="3277360"/>
                  </a:lnTo>
                  <a:lnTo>
                    <a:pt x="0" y="3277360"/>
                  </a:lnTo>
                  <a:close/>
                </a:path>
              </a:pathLst>
            </a:custGeom>
            <a:gradFill rotWithShape="true">
              <a:gsLst>
                <a:gs pos="0">
                  <a:srgbClr val="29399D">
                    <a:alpha val="100000"/>
                  </a:srgbClr>
                </a:gs>
                <a:gs pos="100000">
                  <a:srgbClr val="1A2047">
                    <a:alpha val="100000"/>
                  </a:srgbClr>
                </a:gs>
              </a:gsLst>
              <a:lin ang="2100000"/>
            </a:gradFill>
          </p:spPr>
        </p:sp>
        <p:sp>
          <p:nvSpPr>
            <p:cNvPr name="TextBox 14" id="14"/>
            <p:cNvSpPr txBox="true"/>
            <p:nvPr/>
          </p:nvSpPr>
          <p:spPr>
            <a:xfrm>
              <a:off x="0" y="-28575"/>
              <a:ext cx="1086977" cy="3305934"/>
            </a:xfrm>
            <a:prstGeom prst="rect">
              <a:avLst/>
            </a:prstGeom>
          </p:spPr>
          <p:txBody>
            <a:bodyPr anchor="ctr" rtlCol="false" tIns="49237" lIns="49237" bIns="49237" rIns="49237"/>
            <a:lstStyle/>
            <a:p>
              <a:pPr algn="ctr">
                <a:lnSpc>
                  <a:spcPts val="1492"/>
                </a:lnSpc>
                <a:spcBef>
                  <a:spcPct val="0"/>
                </a:spcBef>
              </a:pPr>
            </a:p>
          </p:txBody>
        </p:sp>
      </p:grpSp>
      <p:grpSp>
        <p:nvGrpSpPr>
          <p:cNvPr name="Group 15" id="15"/>
          <p:cNvGrpSpPr/>
          <p:nvPr/>
        </p:nvGrpSpPr>
        <p:grpSpPr>
          <a:xfrm rot="-1788554">
            <a:off x="-192556" y="760085"/>
            <a:ext cx="841596" cy="5551404"/>
            <a:chOff x="0" y="0"/>
            <a:chExt cx="262545" cy="1731823"/>
          </a:xfrm>
        </p:grpSpPr>
        <p:sp>
          <p:nvSpPr>
            <p:cNvPr name="Freeform 16" id="16"/>
            <p:cNvSpPr/>
            <p:nvPr/>
          </p:nvSpPr>
          <p:spPr>
            <a:xfrm flipH="false" flipV="false" rot="0">
              <a:off x="0" y="0"/>
              <a:ext cx="262545" cy="1731823"/>
            </a:xfrm>
            <a:custGeom>
              <a:avLst/>
              <a:gdLst/>
              <a:ahLst/>
              <a:cxnLst/>
              <a:rect r="r" b="b" t="t" l="l"/>
              <a:pathLst>
                <a:path h="1731823" w="262545">
                  <a:moveTo>
                    <a:pt x="0" y="0"/>
                  </a:moveTo>
                  <a:lnTo>
                    <a:pt x="262545" y="0"/>
                  </a:lnTo>
                  <a:lnTo>
                    <a:pt x="262545"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7" id="17"/>
            <p:cNvSpPr txBox="true"/>
            <p:nvPr/>
          </p:nvSpPr>
          <p:spPr>
            <a:xfrm>
              <a:off x="0" y="-28575"/>
              <a:ext cx="262545"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8" id="18"/>
          <p:cNvGrpSpPr/>
          <p:nvPr/>
        </p:nvGrpSpPr>
        <p:grpSpPr>
          <a:xfrm rot="0">
            <a:off x="1028700" y="8259147"/>
            <a:ext cx="1162651" cy="999153"/>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86747" y="564414"/>
            <a:ext cx="823279" cy="70750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3827403" y="4639099"/>
            <a:ext cx="12781078" cy="4964551"/>
          </a:xfrm>
          <a:custGeom>
            <a:avLst/>
            <a:gdLst/>
            <a:ahLst/>
            <a:cxnLst/>
            <a:rect r="r" b="b" t="t" l="l"/>
            <a:pathLst>
              <a:path h="4964551" w="12781078">
                <a:moveTo>
                  <a:pt x="0" y="0"/>
                </a:moveTo>
                <a:lnTo>
                  <a:pt x="12781079" y="0"/>
                </a:lnTo>
                <a:lnTo>
                  <a:pt x="12781079" y="4964551"/>
                </a:lnTo>
                <a:lnTo>
                  <a:pt x="0" y="4964551"/>
                </a:lnTo>
                <a:lnTo>
                  <a:pt x="0" y="0"/>
                </a:lnTo>
                <a:close/>
              </a:path>
            </a:pathLst>
          </a:custGeom>
          <a:blipFill>
            <a:blip r:embed="rId2"/>
            <a:stretch>
              <a:fillRect l="0" t="0" r="0" b="0"/>
            </a:stretch>
          </a:blipFill>
        </p:spPr>
      </p:sp>
      <p:sp>
        <p:nvSpPr>
          <p:cNvPr name="TextBox 25" id="25"/>
          <p:cNvSpPr txBox="true"/>
          <p:nvPr/>
        </p:nvSpPr>
        <p:spPr>
          <a:xfrm rot="0">
            <a:off x="3627783" y="838200"/>
            <a:ext cx="13631517" cy="916307"/>
          </a:xfrm>
          <a:prstGeom prst="rect">
            <a:avLst/>
          </a:prstGeom>
        </p:spPr>
        <p:txBody>
          <a:bodyPr anchor="t" rtlCol="false" tIns="0" lIns="0" bIns="0" rIns="0">
            <a:spAutoFit/>
          </a:bodyPr>
          <a:lstStyle/>
          <a:p>
            <a:pPr algn="ctr">
              <a:lnSpc>
                <a:spcPts val="6719"/>
              </a:lnSpc>
              <a:spcBef>
                <a:spcPct val="0"/>
              </a:spcBef>
            </a:pPr>
            <a:r>
              <a:rPr lang="en-US" sz="4799">
                <a:solidFill>
                  <a:srgbClr val="FFFFFF"/>
                </a:solidFill>
                <a:latin typeface="Univers Bold"/>
              </a:rPr>
              <a:t>1.2 </a:t>
            </a:r>
            <a:r>
              <a:rPr lang="en-US" sz="4799">
                <a:solidFill>
                  <a:srgbClr val="051D64"/>
                </a:solidFill>
                <a:latin typeface="Univers Bold"/>
              </a:rPr>
              <a:t>  Đặc tả các yêu cầu chức năng</a:t>
            </a:r>
          </a:p>
        </p:txBody>
      </p:sp>
      <p:sp>
        <p:nvSpPr>
          <p:cNvPr name="TextBox 26" id="26"/>
          <p:cNvSpPr txBox="true"/>
          <p:nvPr/>
        </p:nvSpPr>
        <p:spPr>
          <a:xfrm rot="0">
            <a:off x="3627783" y="2575349"/>
            <a:ext cx="13631322" cy="2089150"/>
          </a:xfrm>
          <a:prstGeom prst="rect">
            <a:avLst/>
          </a:prstGeom>
        </p:spPr>
        <p:txBody>
          <a:bodyPr anchor="t" rtlCol="false" tIns="0" lIns="0" bIns="0" rIns="0">
            <a:spAutoFit/>
          </a:bodyPr>
          <a:lstStyle/>
          <a:p>
            <a:pPr algn="just">
              <a:lnSpc>
                <a:spcPts val="5599"/>
              </a:lnSpc>
            </a:pPr>
          </a:p>
          <a:p>
            <a:pPr algn="just">
              <a:lnSpc>
                <a:spcPts val="5599"/>
              </a:lnSpc>
            </a:pPr>
            <a:r>
              <a:rPr lang="en-US" sz="3999">
                <a:solidFill>
                  <a:srgbClr val="000000"/>
                </a:solidFill>
                <a:latin typeface="Be Vietnam Ultra-Bold"/>
              </a:rPr>
              <a:t>Sơ đồ website:</a:t>
            </a:r>
          </a:p>
          <a:p>
            <a:pPr algn="just">
              <a:lnSpc>
                <a:spcPts val="559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1788554">
            <a:off x="11592811" y="-5607949"/>
            <a:ext cx="3766175" cy="18761425"/>
            <a:chOff x="0" y="0"/>
            <a:chExt cx="1174900" cy="5852836"/>
          </a:xfrm>
        </p:grpSpPr>
        <p:sp>
          <p:nvSpPr>
            <p:cNvPr name="Freeform 3" id="3"/>
            <p:cNvSpPr/>
            <p:nvPr/>
          </p:nvSpPr>
          <p:spPr>
            <a:xfrm flipH="false" flipV="false" rot="0">
              <a:off x="0" y="0"/>
              <a:ext cx="1174900" cy="5852836"/>
            </a:xfrm>
            <a:custGeom>
              <a:avLst/>
              <a:gdLst/>
              <a:ahLst/>
              <a:cxnLst/>
              <a:rect r="r" b="b" t="t" l="l"/>
              <a:pathLst>
                <a:path h="5852836" w="1174900">
                  <a:moveTo>
                    <a:pt x="0" y="0"/>
                  </a:moveTo>
                  <a:lnTo>
                    <a:pt x="1174900" y="0"/>
                  </a:lnTo>
                  <a:lnTo>
                    <a:pt x="117490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4" id="4"/>
            <p:cNvSpPr txBox="true"/>
            <p:nvPr/>
          </p:nvSpPr>
          <p:spPr>
            <a:xfrm>
              <a:off x="0" y="-28575"/>
              <a:ext cx="1174900" cy="5881411"/>
            </a:xfrm>
            <a:prstGeom prst="rect">
              <a:avLst/>
            </a:prstGeom>
          </p:spPr>
          <p:txBody>
            <a:bodyPr anchor="ctr" rtlCol="false" tIns="49237" lIns="49237" bIns="49237" rIns="49237"/>
            <a:lstStyle/>
            <a:p>
              <a:pPr algn="ctr">
                <a:lnSpc>
                  <a:spcPts val="1492"/>
                </a:lnSpc>
                <a:spcBef>
                  <a:spcPct val="0"/>
                </a:spcBef>
              </a:pPr>
            </a:p>
          </p:txBody>
        </p:sp>
      </p:grpSp>
      <p:grpSp>
        <p:nvGrpSpPr>
          <p:cNvPr name="Group 5" id="5"/>
          <p:cNvGrpSpPr/>
          <p:nvPr/>
        </p:nvGrpSpPr>
        <p:grpSpPr>
          <a:xfrm rot="-1788554">
            <a:off x="9042524" y="-1943314"/>
            <a:ext cx="970722" cy="5551404"/>
            <a:chOff x="0" y="0"/>
            <a:chExt cx="302828" cy="1731823"/>
          </a:xfrm>
        </p:grpSpPr>
        <p:sp>
          <p:nvSpPr>
            <p:cNvPr name="Freeform 6" id="6"/>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7" id="7"/>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8" id="8"/>
          <p:cNvGrpSpPr/>
          <p:nvPr/>
        </p:nvGrpSpPr>
        <p:grpSpPr>
          <a:xfrm rot="0">
            <a:off x="-682620" y="8602107"/>
            <a:ext cx="7861309" cy="656193"/>
            <a:chOff x="0" y="0"/>
            <a:chExt cx="8368159" cy="698500"/>
          </a:xfrm>
        </p:grpSpPr>
        <p:sp>
          <p:nvSpPr>
            <p:cNvPr name="Freeform 9" id="9"/>
            <p:cNvSpPr/>
            <p:nvPr/>
          </p:nvSpPr>
          <p:spPr>
            <a:xfrm flipH="false" flipV="false" rot="0">
              <a:off x="0" y="0"/>
              <a:ext cx="8368158" cy="698500"/>
            </a:xfrm>
            <a:custGeom>
              <a:avLst/>
              <a:gdLst/>
              <a:ahLst/>
              <a:cxnLst/>
              <a:rect r="r" b="b" t="t" l="l"/>
              <a:pathLst>
                <a:path h="698500" w="8368158">
                  <a:moveTo>
                    <a:pt x="8368158" y="349250"/>
                  </a:moveTo>
                  <a:lnTo>
                    <a:pt x="8164958" y="698500"/>
                  </a:lnTo>
                  <a:lnTo>
                    <a:pt x="203200" y="698500"/>
                  </a:lnTo>
                  <a:lnTo>
                    <a:pt x="0" y="349250"/>
                  </a:lnTo>
                  <a:lnTo>
                    <a:pt x="203200" y="0"/>
                  </a:lnTo>
                  <a:lnTo>
                    <a:pt x="8164958" y="0"/>
                  </a:lnTo>
                  <a:lnTo>
                    <a:pt x="8368158" y="349250"/>
                  </a:lnTo>
                  <a:close/>
                </a:path>
              </a:pathLst>
            </a:custGeom>
            <a:gradFill rotWithShape="true">
              <a:gsLst>
                <a:gs pos="0">
                  <a:srgbClr val="24307F">
                    <a:alpha val="100000"/>
                  </a:srgbClr>
                </a:gs>
                <a:gs pos="100000">
                  <a:srgbClr val="27AAE1">
                    <a:alpha val="100000"/>
                  </a:srgbClr>
                </a:gs>
              </a:gsLst>
              <a:lin ang="0"/>
            </a:gradFill>
          </p:spPr>
        </p:sp>
        <p:sp>
          <p:nvSpPr>
            <p:cNvPr name="TextBox 10" id="10"/>
            <p:cNvSpPr txBox="true"/>
            <p:nvPr/>
          </p:nvSpPr>
          <p:spPr>
            <a:xfrm>
              <a:off x="114300" y="-28575"/>
              <a:ext cx="8139559" cy="727075"/>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23122">
            <a:off x="16438873" y="2533883"/>
            <a:ext cx="3084545" cy="11340130"/>
            <a:chOff x="0" y="0"/>
            <a:chExt cx="962258" cy="3537680"/>
          </a:xfrm>
        </p:grpSpPr>
        <p:sp>
          <p:nvSpPr>
            <p:cNvPr name="Freeform 12" id="12"/>
            <p:cNvSpPr/>
            <p:nvPr/>
          </p:nvSpPr>
          <p:spPr>
            <a:xfrm flipH="false" flipV="false" rot="0">
              <a:off x="0" y="0"/>
              <a:ext cx="962258" cy="3537680"/>
            </a:xfrm>
            <a:custGeom>
              <a:avLst/>
              <a:gdLst/>
              <a:ahLst/>
              <a:cxnLst/>
              <a:rect r="r" b="b" t="t" l="l"/>
              <a:pathLst>
                <a:path h="3537680" w="962258">
                  <a:moveTo>
                    <a:pt x="0" y="0"/>
                  </a:moveTo>
                  <a:lnTo>
                    <a:pt x="962258" y="0"/>
                  </a:lnTo>
                  <a:lnTo>
                    <a:pt x="962258" y="3537680"/>
                  </a:lnTo>
                  <a:lnTo>
                    <a:pt x="0" y="3537680"/>
                  </a:lnTo>
                  <a:close/>
                </a:path>
              </a:pathLst>
            </a:custGeom>
            <a:gradFill rotWithShape="true">
              <a:gsLst>
                <a:gs pos="0">
                  <a:srgbClr val="27AAE1">
                    <a:alpha val="100000"/>
                  </a:srgbClr>
                </a:gs>
                <a:gs pos="100000">
                  <a:srgbClr val="254287">
                    <a:alpha val="100000"/>
                  </a:srgbClr>
                </a:gs>
              </a:gsLst>
              <a:lin ang="0"/>
            </a:gradFill>
          </p:spPr>
        </p:sp>
        <p:sp>
          <p:nvSpPr>
            <p:cNvPr name="TextBox 13" id="13"/>
            <p:cNvSpPr txBox="true"/>
            <p:nvPr/>
          </p:nvSpPr>
          <p:spPr>
            <a:xfrm>
              <a:off x="0" y="-28575"/>
              <a:ext cx="962258" cy="3566255"/>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840381">
            <a:off x="11755979" y="-2760091"/>
            <a:ext cx="4053482" cy="18112455"/>
            <a:chOff x="0" y="0"/>
            <a:chExt cx="1264529" cy="5650383"/>
          </a:xfrm>
        </p:grpSpPr>
        <p:sp>
          <p:nvSpPr>
            <p:cNvPr name="Freeform 15" id="15"/>
            <p:cNvSpPr/>
            <p:nvPr/>
          </p:nvSpPr>
          <p:spPr>
            <a:xfrm flipH="false" flipV="false" rot="0">
              <a:off x="0" y="0"/>
              <a:ext cx="1264529" cy="5650383"/>
            </a:xfrm>
            <a:custGeom>
              <a:avLst/>
              <a:gdLst/>
              <a:ahLst/>
              <a:cxnLst/>
              <a:rect r="r" b="b" t="t" l="l"/>
              <a:pathLst>
                <a:path h="5650383" w="1264529">
                  <a:moveTo>
                    <a:pt x="0" y="0"/>
                  </a:moveTo>
                  <a:lnTo>
                    <a:pt x="1264529" y="0"/>
                  </a:lnTo>
                  <a:lnTo>
                    <a:pt x="1264529"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6" id="16"/>
            <p:cNvSpPr txBox="true"/>
            <p:nvPr/>
          </p:nvSpPr>
          <p:spPr>
            <a:xfrm>
              <a:off x="0" y="-28575"/>
              <a:ext cx="1264529" cy="5678958"/>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163538" y="1590144"/>
            <a:ext cx="8203997" cy="7106712"/>
          </a:xfrm>
          <a:custGeom>
            <a:avLst/>
            <a:gdLst/>
            <a:ahLst/>
            <a:cxnLst/>
            <a:rect r="r" b="b" t="t" l="l"/>
            <a:pathLst>
              <a:path h="7106712" w="8203997">
                <a:moveTo>
                  <a:pt x="0" y="0"/>
                </a:moveTo>
                <a:lnTo>
                  <a:pt x="8203997" y="0"/>
                </a:lnTo>
                <a:lnTo>
                  <a:pt x="8203997" y="7106712"/>
                </a:lnTo>
                <a:lnTo>
                  <a:pt x="0" y="7106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8" id="18"/>
          <p:cNvGrpSpPr/>
          <p:nvPr/>
        </p:nvGrpSpPr>
        <p:grpSpPr>
          <a:xfrm rot="0">
            <a:off x="9418232" y="1811908"/>
            <a:ext cx="7694609" cy="6663184"/>
            <a:chOff x="0" y="0"/>
            <a:chExt cx="4282440" cy="3708400"/>
          </a:xfrm>
        </p:grpSpPr>
        <p:sp>
          <p:nvSpPr>
            <p:cNvPr name="Freeform 19" id="19"/>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865" t="0" r="-14865" b="0"/>
              </a:stretch>
            </a:blipFill>
          </p:spPr>
        </p:sp>
      </p:grpSp>
      <p:grpSp>
        <p:nvGrpSpPr>
          <p:cNvPr name="Group 20" id="20"/>
          <p:cNvGrpSpPr/>
          <p:nvPr/>
        </p:nvGrpSpPr>
        <p:grpSpPr>
          <a:xfrm rot="1823122">
            <a:off x="14137733" y="4180759"/>
            <a:ext cx="986875" cy="9790233"/>
            <a:chOff x="0" y="0"/>
            <a:chExt cx="307867" cy="3054173"/>
          </a:xfrm>
        </p:grpSpPr>
        <p:sp>
          <p:nvSpPr>
            <p:cNvPr name="Freeform 21" id="21"/>
            <p:cNvSpPr/>
            <p:nvPr/>
          </p:nvSpPr>
          <p:spPr>
            <a:xfrm flipH="false" flipV="false" rot="0">
              <a:off x="0" y="0"/>
              <a:ext cx="307867" cy="3054173"/>
            </a:xfrm>
            <a:custGeom>
              <a:avLst/>
              <a:gdLst/>
              <a:ahLst/>
              <a:cxnLst/>
              <a:rect r="r" b="b" t="t" l="l"/>
              <a:pathLst>
                <a:path h="3054173" w="307867">
                  <a:moveTo>
                    <a:pt x="0" y="0"/>
                  </a:moveTo>
                  <a:lnTo>
                    <a:pt x="307867" y="0"/>
                  </a:lnTo>
                  <a:lnTo>
                    <a:pt x="307867" y="3054173"/>
                  </a:lnTo>
                  <a:lnTo>
                    <a:pt x="0" y="3054173"/>
                  </a:lnTo>
                  <a:close/>
                </a:path>
              </a:pathLst>
            </a:custGeom>
            <a:gradFill rotWithShape="true">
              <a:gsLst>
                <a:gs pos="0">
                  <a:srgbClr val="27AAE1">
                    <a:alpha val="0"/>
                  </a:srgbClr>
                </a:gs>
                <a:gs pos="100000">
                  <a:srgbClr val="269ED6">
                    <a:alpha val="100000"/>
                  </a:srgbClr>
                </a:gs>
              </a:gsLst>
              <a:lin ang="5400000"/>
            </a:gradFill>
          </p:spPr>
        </p:sp>
        <p:sp>
          <p:nvSpPr>
            <p:cNvPr name="TextBox 22" id="22"/>
            <p:cNvSpPr txBox="true"/>
            <p:nvPr/>
          </p:nvSpPr>
          <p:spPr>
            <a:xfrm>
              <a:off x="0" y="-28575"/>
              <a:ext cx="307867" cy="3082748"/>
            </a:xfrm>
            <a:prstGeom prst="rect">
              <a:avLst/>
            </a:prstGeom>
          </p:spPr>
          <p:txBody>
            <a:bodyPr anchor="ctr" rtlCol="false" tIns="49237" lIns="49237" bIns="49237" rIns="49237"/>
            <a:lstStyle/>
            <a:p>
              <a:pPr algn="ctr">
                <a:lnSpc>
                  <a:spcPts val="1492"/>
                </a:lnSpc>
                <a:spcBef>
                  <a:spcPct val="0"/>
                </a:spcBef>
              </a:pPr>
            </a:p>
          </p:txBody>
        </p:sp>
      </p:grpSp>
      <p:grpSp>
        <p:nvGrpSpPr>
          <p:cNvPr name="Group 23" id="23"/>
          <p:cNvGrpSpPr/>
          <p:nvPr/>
        </p:nvGrpSpPr>
        <p:grpSpPr>
          <a:xfrm rot="0">
            <a:off x="9144000" y="8475092"/>
            <a:ext cx="1297331" cy="1114894"/>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6931389" y="1420304"/>
            <a:ext cx="911369" cy="783208"/>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7AAE1">
                    <a:alpha val="100000"/>
                  </a:srgbClr>
                </a:gs>
                <a:gs pos="100000">
                  <a:srgbClr val="254287">
                    <a:alpha val="100000"/>
                  </a:srgbClr>
                </a:gs>
              </a:gsLst>
              <a:lin ang="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90121" y="4615815"/>
            <a:ext cx="9028112" cy="1014730"/>
          </a:xfrm>
          <a:prstGeom prst="rect">
            <a:avLst/>
          </a:prstGeom>
        </p:spPr>
        <p:txBody>
          <a:bodyPr anchor="t" rtlCol="false" tIns="0" lIns="0" bIns="0" rIns="0">
            <a:spAutoFit/>
          </a:bodyPr>
          <a:lstStyle/>
          <a:p>
            <a:pPr algn="l">
              <a:lnSpc>
                <a:spcPts val="7820"/>
              </a:lnSpc>
            </a:pPr>
            <a:r>
              <a:rPr lang="en-US" sz="6800">
                <a:solidFill>
                  <a:srgbClr val="24307F"/>
                </a:solidFill>
                <a:latin typeface="Open Sans Ultra-Bold"/>
              </a:rPr>
              <a:t>2. CƠ SỞ LÝ THUYẾT</a:t>
            </a:r>
          </a:p>
        </p:txBody>
      </p:sp>
      <p:sp>
        <p:nvSpPr>
          <p:cNvPr name="AutoShape 30" id="30"/>
          <p:cNvSpPr/>
          <p:nvPr/>
        </p:nvSpPr>
        <p:spPr>
          <a:xfrm flipH="true" flipV="true">
            <a:off x="-5539851" y="8232523"/>
            <a:ext cx="8787885" cy="0"/>
          </a:xfrm>
          <a:prstGeom prst="line">
            <a:avLst/>
          </a:prstGeom>
          <a:ln cap="flat" w="57150">
            <a:solidFill>
              <a:srgbClr val="24307F"/>
            </a:solidFill>
            <a:prstDash val="solid"/>
            <a:headEnd type="oval" len="lg" w="lg"/>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2.1 </a:t>
            </a:r>
            <a:r>
              <a:rPr lang="en-US" sz="4499">
                <a:solidFill>
                  <a:srgbClr val="24307F"/>
                </a:solidFill>
                <a:latin typeface="Univers Bold"/>
              </a:rPr>
              <a:t> LÝ THUYẾT VỀ AGILE </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396585" y="2788732"/>
            <a:ext cx="8113047" cy="5910171"/>
          </a:xfrm>
          <a:custGeom>
            <a:avLst/>
            <a:gdLst/>
            <a:ahLst/>
            <a:cxnLst/>
            <a:rect r="r" b="b" t="t" l="l"/>
            <a:pathLst>
              <a:path h="5910171" w="8113047">
                <a:moveTo>
                  <a:pt x="0" y="0"/>
                </a:moveTo>
                <a:lnTo>
                  <a:pt x="8113047" y="0"/>
                </a:lnTo>
                <a:lnTo>
                  <a:pt x="8113047" y="5910171"/>
                </a:lnTo>
                <a:lnTo>
                  <a:pt x="0" y="5910171"/>
                </a:lnTo>
                <a:lnTo>
                  <a:pt x="0" y="0"/>
                </a:lnTo>
                <a:close/>
              </a:path>
            </a:pathLst>
          </a:custGeom>
          <a:blipFill>
            <a:blip r:embed="rId3"/>
            <a:stretch>
              <a:fillRect l="-4567" t="0" r="-4567" b="0"/>
            </a:stretch>
          </a:blipFill>
        </p:spPr>
      </p:sp>
      <p:sp>
        <p:nvSpPr>
          <p:cNvPr name="TextBox 18" id="18"/>
          <p:cNvSpPr txBox="true"/>
          <p:nvPr/>
        </p:nvSpPr>
        <p:spPr>
          <a:xfrm rot="0">
            <a:off x="440713" y="2451100"/>
            <a:ext cx="8454291" cy="8271510"/>
          </a:xfrm>
          <a:prstGeom prst="rect">
            <a:avLst/>
          </a:prstGeom>
        </p:spPr>
        <p:txBody>
          <a:bodyPr anchor="t" rtlCol="false" tIns="0" lIns="0" bIns="0" rIns="0">
            <a:spAutoFit/>
          </a:bodyPr>
          <a:lstStyle/>
          <a:p>
            <a:pPr algn="just">
              <a:lnSpc>
                <a:spcPts val="5039"/>
              </a:lnSpc>
            </a:pPr>
          </a:p>
          <a:p>
            <a:pPr algn="just">
              <a:lnSpc>
                <a:spcPts val="5039"/>
              </a:lnSpc>
            </a:pPr>
          </a:p>
          <a:p>
            <a:pPr algn="just">
              <a:lnSpc>
                <a:spcPts val="5039"/>
              </a:lnSpc>
            </a:pPr>
            <a:r>
              <a:rPr lang="en-US" sz="3599">
                <a:solidFill>
                  <a:srgbClr val="000000"/>
                </a:solidFill>
                <a:latin typeface="Be Vietnam"/>
              </a:rPr>
              <a:t>Agile (Agile Software Development) là một phương thức phát triển phần mềm linh hoạt, được thực hiện bằng cách sử dụng các bước lặp ngắn từ 1 đến 4 tuần. Mục tiêu của Agile là giúp rút ngắn thời gian phát triển sản phẩm, đưa sản phẩm đến với tay khách hàng càng sớm càng tốt.</a:t>
            </a:r>
          </a:p>
          <a:p>
            <a:pPr algn="just">
              <a:lnSpc>
                <a:spcPts val="5039"/>
              </a:lnSpc>
            </a:pPr>
          </a:p>
          <a:p>
            <a:pPr algn="just">
              <a:lnSpc>
                <a:spcPts val="5039"/>
              </a:lnSpc>
            </a:pPr>
          </a:p>
          <a:p>
            <a:pPr algn="just">
              <a:lnSpc>
                <a:spcPts val="5039"/>
              </a:lnSpc>
              <a:spcBef>
                <a:spcPct val="0"/>
              </a:spcBef>
            </a:pPr>
          </a:p>
        </p:txBody>
      </p:sp>
      <p:sp>
        <p:nvSpPr>
          <p:cNvPr name="TextBox 19" id="19"/>
          <p:cNvSpPr txBox="true"/>
          <p:nvPr/>
        </p:nvSpPr>
        <p:spPr>
          <a:xfrm rot="0">
            <a:off x="440713" y="2354661"/>
            <a:ext cx="8454291" cy="1445895"/>
          </a:xfrm>
          <a:prstGeom prst="rect">
            <a:avLst/>
          </a:prstGeom>
        </p:spPr>
        <p:txBody>
          <a:bodyPr anchor="t" rtlCol="false" tIns="0" lIns="0" bIns="0" rIns="0">
            <a:spAutoFit/>
          </a:bodyPr>
          <a:lstStyle/>
          <a:p>
            <a:pPr algn="just">
              <a:lnSpc>
                <a:spcPts val="5880"/>
              </a:lnSpc>
            </a:pPr>
            <a:r>
              <a:rPr lang="en-US" sz="4200">
                <a:solidFill>
                  <a:srgbClr val="000000"/>
                </a:solidFill>
                <a:latin typeface="Be Vietnam Ultra-Bold"/>
              </a:rPr>
              <a:t>Khái niệm về Agile</a:t>
            </a:r>
          </a:p>
          <a:p>
            <a:pPr algn="just">
              <a:lnSpc>
                <a:spcPts val="5880"/>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7AAE1">
                <a:alpha val="0"/>
              </a:srgbClr>
            </a:gs>
            <a:gs pos="100000">
              <a:srgbClr val="269ED6">
                <a:alpha val="335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999"/>
            </a:blip>
            <a:stretch>
              <a:fillRect l="0" t="-3333" r="0" b="-3333"/>
            </a:stretch>
          </a:blipFill>
        </p:spPr>
      </p:sp>
      <p:grpSp>
        <p:nvGrpSpPr>
          <p:cNvPr name="Group 3" id="3"/>
          <p:cNvGrpSpPr/>
          <p:nvPr/>
        </p:nvGrpSpPr>
        <p:grpSpPr>
          <a:xfrm rot="0">
            <a:off x="440713" y="175207"/>
            <a:ext cx="1529439" cy="1314362"/>
            <a:chOff x="0" y="0"/>
            <a:chExt cx="812800" cy="698500"/>
          </a:xfrm>
        </p:grpSpPr>
        <p:sp>
          <p:nvSpPr>
            <p:cNvPr name="Freeform 4" id="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24307F">
                    <a:alpha val="100000"/>
                  </a:srgbClr>
                </a:gs>
                <a:gs pos="100000">
                  <a:srgbClr val="27AAE1">
                    <a:alpha val="100000"/>
                  </a:srgbClr>
                </a:gs>
              </a:gsLst>
              <a:lin ang="0"/>
            </a:gra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746563" y="411560"/>
            <a:ext cx="10110224" cy="847725"/>
          </a:xfrm>
          <a:prstGeom prst="rect">
            <a:avLst/>
          </a:prstGeom>
        </p:spPr>
        <p:txBody>
          <a:bodyPr anchor="t" rtlCol="false" tIns="0" lIns="0" bIns="0" rIns="0">
            <a:spAutoFit/>
          </a:bodyPr>
          <a:lstStyle/>
          <a:p>
            <a:pPr algn="l">
              <a:lnSpc>
                <a:spcPts val="6299"/>
              </a:lnSpc>
            </a:pPr>
            <a:r>
              <a:rPr lang="en-US" sz="4499">
                <a:solidFill>
                  <a:srgbClr val="FFFFFF"/>
                </a:solidFill>
                <a:latin typeface="Univers Bold"/>
              </a:rPr>
              <a:t>2.1 </a:t>
            </a:r>
            <a:r>
              <a:rPr lang="en-US" sz="4499">
                <a:solidFill>
                  <a:srgbClr val="24307F"/>
                </a:solidFill>
                <a:latin typeface="Univers Bold"/>
              </a:rPr>
              <a:t>   LÝ THUYẾT VỀ AGILE </a:t>
            </a:r>
          </a:p>
        </p:txBody>
      </p:sp>
      <p:sp>
        <p:nvSpPr>
          <p:cNvPr name="AutoShape 7" id="7"/>
          <p:cNvSpPr/>
          <p:nvPr/>
        </p:nvSpPr>
        <p:spPr>
          <a:xfrm>
            <a:off x="8068746" y="1889125"/>
            <a:ext cx="5576083" cy="0"/>
          </a:xfrm>
          <a:prstGeom prst="line">
            <a:avLst/>
          </a:prstGeom>
          <a:ln cap="flat" w="57150">
            <a:solidFill>
              <a:srgbClr val="24307F"/>
            </a:solidFill>
            <a:prstDash val="solid"/>
            <a:headEnd type="oval" len="lg" w="lg"/>
            <a:tailEnd type="none" len="sm" w="sm"/>
          </a:ln>
        </p:spPr>
      </p:sp>
      <p:grpSp>
        <p:nvGrpSpPr>
          <p:cNvPr name="Group 8" id="8"/>
          <p:cNvGrpSpPr/>
          <p:nvPr/>
        </p:nvGrpSpPr>
        <p:grpSpPr>
          <a:xfrm rot="-1788554">
            <a:off x="10945483" y="-1943314"/>
            <a:ext cx="970722" cy="5551404"/>
            <a:chOff x="0" y="0"/>
            <a:chExt cx="302828" cy="1731823"/>
          </a:xfrm>
        </p:grpSpPr>
        <p:sp>
          <p:nvSpPr>
            <p:cNvPr name="Freeform 9" id="9"/>
            <p:cNvSpPr/>
            <p:nvPr/>
          </p:nvSpPr>
          <p:spPr>
            <a:xfrm flipH="false" flipV="false" rot="0">
              <a:off x="0" y="0"/>
              <a:ext cx="302828" cy="1731823"/>
            </a:xfrm>
            <a:custGeom>
              <a:avLst/>
              <a:gdLst/>
              <a:ahLst/>
              <a:cxnLst/>
              <a:rect r="r" b="b" t="t" l="l"/>
              <a:pathLst>
                <a:path h="1731823" w="302828">
                  <a:moveTo>
                    <a:pt x="0" y="0"/>
                  </a:moveTo>
                  <a:lnTo>
                    <a:pt x="302828" y="0"/>
                  </a:lnTo>
                  <a:lnTo>
                    <a:pt x="302828" y="1731823"/>
                  </a:lnTo>
                  <a:lnTo>
                    <a:pt x="0" y="1731823"/>
                  </a:lnTo>
                  <a:close/>
                </a:path>
              </a:pathLst>
            </a:custGeom>
            <a:gradFill rotWithShape="true">
              <a:gsLst>
                <a:gs pos="0">
                  <a:srgbClr val="269ED6">
                    <a:alpha val="100000"/>
                  </a:srgbClr>
                </a:gs>
                <a:gs pos="100000">
                  <a:srgbClr val="27AAE1">
                    <a:alpha val="0"/>
                  </a:srgbClr>
                </a:gs>
              </a:gsLst>
              <a:lin ang="5400000"/>
            </a:gradFill>
          </p:spPr>
        </p:sp>
        <p:sp>
          <p:nvSpPr>
            <p:cNvPr name="TextBox 10" id="10"/>
            <p:cNvSpPr txBox="true"/>
            <p:nvPr/>
          </p:nvSpPr>
          <p:spPr>
            <a:xfrm>
              <a:off x="0" y="-28575"/>
              <a:ext cx="302828" cy="1760398"/>
            </a:xfrm>
            <a:prstGeom prst="rect">
              <a:avLst/>
            </a:prstGeom>
          </p:spPr>
          <p:txBody>
            <a:bodyPr anchor="ctr" rtlCol="false" tIns="49237" lIns="49237" bIns="49237" rIns="49237"/>
            <a:lstStyle/>
            <a:p>
              <a:pPr algn="ctr">
                <a:lnSpc>
                  <a:spcPts val="1492"/>
                </a:lnSpc>
                <a:spcBef>
                  <a:spcPct val="0"/>
                </a:spcBef>
              </a:pPr>
            </a:p>
          </p:txBody>
        </p:sp>
      </p:grpSp>
      <p:grpSp>
        <p:nvGrpSpPr>
          <p:cNvPr name="Group 11" id="11"/>
          <p:cNvGrpSpPr/>
          <p:nvPr/>
        </p:nvGrpSpPr>
        <p:grpSpPr>
          <a:xfrm rot="1840381">
            <a:off x="13124625" y="-2646970"/>
            <a:ext cx="3609993" cy="18112455"/>
            <a:chOff x="0" y="0"/>
            <a:chExt cx="1126178" cy="5650383"/>
          </a:xfrm>
        </p:grpSpPr>
        <p:sp>
          <p:nvSpPr>
            <p:cNvPr name="Freeform 12" id="12"/>
            <p:cNvSpPr/>
            <p:nvPr/>
          </p:nvSpPr>
          <p:spPr>
            <a:xfrm flipH="false" flipV="false" rot="0">
              <a:off x="0" y="0"/>
              <a:ext cx="1126178" cy="5650383"/>
            </a:xfrm>
            <a:custGeom>
              <a:avLst/>
              <a:gdLst/>
              <a:ahLst/>
              <a:cxnLst/>
              <a:rect r="r" b="b" t="t" l="l"/>
              <a:pathLst>
                <a:path h="5650383" w="1126178">
                  <a:moveTo>
                    <a:pt x="0" y="0"/>
                  </a:moveTo>
                  <a:lnTo>
                    <a:pt x="1126178" y="0"/>
                  </a:lnTo>
                  <a:lnTo>
                    <a:pt x="1126178" y="5650383"/>
                  </a:lnTo>
                  <a:lnTo>
                    <a:pt x="0" y="5650383"/>
                  </a:lnTo>
                  <a:close/>
                </a:path>
              </a:pathLst>
            </a:custGeom>
            <a:gradFill rotWithShape="true">
              <a:gsLst>
                <a:gs pos="0">
                  <a:srgbClr val="29399D">
                    <a:alpha val="100000"/>
                  </a:srgbClr>
                </a:gs>
                <a:gs pos="100000">
                  <a:srgbClr val="1A2047">
                    <a:alpha val="100000"/>
                  </a:srgbClr>
                </a:gs>
              </a:gsLst>
              <a:lin ang="2100000"/>
            </a:gradFill>
          </p:spPr>
        </p:sp>
        <p:sp>
          <p:nvSpPr>
            <p:cNvPr name="TextBox 13" id="13"/>
            <p:cNvSpPr txBox="true"/>
            <p:nvPr/>
          </p:nvSpPr>
          <p:spPr>
            <a:xfrm>
              <a:off x="0" y="-28575"/>
              <a:ext cx="1126178" cy="5678958"/>
            </a:xfrm>
            <a:prstGeom prst="rect">
              <a:avLst/>
            </a:prstGeom>
          </p:spPr>
          <p:txBody>
            <a:bodyPr anchor="ctr" rtlCol="false" tIns="49237" lIns="49237" bIns="49237" rIns="49237"/>
            <a:lstStyle/>
            <a:p>
              <a:pPr algn="ctr">
                <a:lnSpc>
                  <a:spcPts val="1492"/>
                </a:lnSpc>
                <a:spcBef>
                  <a:spcPct val="0"/>
                </a:spcBef>
              </a:pPr>
            </a:p>
          </p:txBody>
        </p:sp>
      </p:grpSp>
      <p:grpSp>
        <p:nvGrpSpPr>
          <p:cNvPr name="Group 14" id="14"/>
          <p:cNvGrpSpPr/>
          <p:nvPr/>
        </p:nvGrpSpPr>
        <p:grpSpPr>
          <a:xfrm rot="-1788554">
            <a:off x="13594561" y="-5744848"/>
            <a:ext cx="3215399" cy="18761425"/>
            <a:chOff x="0" y="0"/>
            <a:chExt cx="1003080" cy="5852836"/>
          </a:xfrm>
        </p:grpSpPr>
        <p:sp>
          <p:nvSpPr>
            <p:cNvPr name="Freeform 15" id="15"/>
            <p:cNvSpPr/>
            <p:nvPr/>
          </p:nvSpPr>
          <p:spPr>
            <a:xfrm flipH="false" flipV="false" rot="0">
              <a:off x="0" y="0"/>
              <a:ext cx="1003080" cy="5852836"/>
            </a:xfrm>
            <a:custGeom>
              <a:avLst/>
              <a:gdLst/>
              <a:ahLst/>
              <a:cxnLst/>
              <a:rect r="r" b="b" t="t" l="l"/>
              <a:pathLst>
                <a:path h="5852836" w="1003080">
                  <a:moveTo>
                    <a:pt x="0" y="0"/>
                  </a:moveTo>
                  <a:lnTo>
                    <a:pt x="1003080" y="0"/>
                  </a:lnTo>
                  <a:lnTo>
                    <a:pt x="1003080" y="5852836"/>
                  </a:lnTo>
                  <a:lnTo>
                    <a:pt x="0" y="5852836"/>
                  </a:lnTo>
                  <a:close/>
                </a:path>
              </a:pathLst>
            </a:custGeom>
            <a:gradFill rotWithShape="true">
              <a:gsLst>
                <a:gs pos="0">
                  <a:srgbClr val="27AAE1">
                    <a:alpha val="100000"/>
                  </a:srgbClr>
                </a:gs>
                <a:gs pos="100000">
                  <a:srgbClr val="254287">
                    <a:alpha val="100000"/>
                  </a:srgbClr>
                </a:gs>
              </a:gsLst>
              <a:lin ang="0"/>
            </a:gradFill>
          </p:spPr>
        </p:sp>
        <p:sp>
          <p:nvSpPr>
            <p:cNvPr name="TextBox 16" id="16"/>
            <p:cNvSpPr txBox="true"/>
            <p:nvPr/>
          </p:nvSpPr>
          <p:spPr>
            <a:xfrm>
              <a:off x="0" y="-28575"/>
              <a:ext cx="1003080" cy="5881411"/>
            </a:xfrm>
            <a:prstGeom prst="rect">
              <a:avLst/>
            </a:prstGeom>
          </p:spPr>
          <p:txBody>
            <a:bodyPr anchor="ctr" rtlCol="false" tIns="49237" lIns="49237" bIns="49237" rIns="49237"/>
            <a:lstStyle/>
            <a:p>
              <a:pPr algn="ctr">
                <a:lnSpc>
                  <a:spcPts val="1492"/>
                </a:lnSpc>
                <a:spcBef>
                  <a:spcPct val="0"/>
                </a:spcBef>
              </a:pPr>
            </a:p>
          </p:txBody>
        </p:sp>
      </p:grpSp>
      <p:sp>
        <p:nvSpPr>
          <p:cNvPr name="Freeform 17" id="17"/>
          <p:cNvSpPr/>
          <p:nvPr/>
        </p:nvSpPr>
        <p:spPr>
          <a:xfrm flipH="false" flipV="false" rot="0">
            <a:off x="9482991" y="2946254"/>
            <a:ext cx="8113047" cy="5910171"/>
          </a:xfrm>
          <a:custGeom>
            <a:avLst/>
            <a:gdLst/>
            <a:ahLst/>
            <a:cxnLst/>
            <a:rect r="r" b="b" t="t" l="l"/>
            <a:pathLst>
              <a:path h="5910171" w="8113047">
                <a:moveTo>
                  <a:pt x="0" y="0"/>
                </a:moveTo>
                <a:lnTo>
                  <a:pt x="8113046" y="0"/>
                </a:lnTo>
                <a:lnTo>
                  <a:pt x="8113046" y="5910172"/>
                </a:lnTo>
                <a:lnTo>
                  <a:pt x="0" y="5910172"/>
                </a:lnTo>
                <a:lnTo>
                  <a:pt x="0" y="0"/>
                </a:lnTo>
                <a:close/>
              </a:path>
            </a:pathLst>
          </a:custGeom>
          <a:blipFill>
            <a:blip r:embed="rId3"/>
            <a:stretch>
              <a:fillRect l="-4061" t="0" r="-4061" b="0"/>
            </a:stretch>
          </a:blipFill>
        </p:spPr>
      </p:sp>
      <p:sp>
        <p:nvSpPr>
          <p:cNvPr name="TextBox 18" id="18"/>
          <p:cNvSpPr txBox="true"/>
          <p:nvPr/>
        </p:nvSpPr>
        <p:spPr>
          <a:xfrm rot="0">
            <a:off x="440713" y="3775790"/>
            <a:ext cx="8500215" cy="4631055"/>
          </a:xfrm>
          <a:prstGeom prst="rect">
            <a:avLst/>
          </a:prstGeom>
        </p:spPr>
        <p:txBody>
          <a:bodyPr anchor="t" rtlCol="false" tIns="0" lIns="0" bIns="0" rIns="0">
            <a:spAutoFit/>
          </a:bodyPr>
          <a:lstStyle/>
          <a:p>
            <a:pPr algn="just" marL="712470" indent="-356235" lvl="1">
              <a:lnSpc>
                <a:spcPts val="4620"/>
              </a:lnSpc>
              <a:buFont typeface="Arial"/>
              <a:buChar char="•"/>
            </a:pPr>
            <a:r>
              <a:rPr lang="en-US" sz="3300">
                <a:solidFill>
                  <a:srgbClr val="000000"/>
                </a:solidFill>
                <a:latin typeface="Be Vietnam"/>
              </a:rPr>
              <a:t>Dễ dàng thực hiện thay đổi ở bất kỳ giai đoạn nào của dự án.</a:t>
            </a:r>
          </a:p>
          <a:p>
            <a:pPr algn="just" marL="712470" indent="-356235" lvl="1">
              <a:lnSpc>
                <a:spcPts val="4620"/>
              </a:lnSpc>
              <a:buFont typeface="Arial"/>
              <a:buChar char="•"/>
            </a:pPr>
            <a:r>
              <a:rPr lang="en-US" sz="3300">
                <a:solidFill>
                  <a:srgbClr val="000000"/>
                </a:solidFill>
                <a:latin typeface="Be Vietnam"/>
              </a:rPr>
              <a:t>Phát triển và bàn giao sản phẩm nhanh.</a:t>
            </a:r>
          </a:p>
          <a:p>
            <a:pPr algn="just" marL="712470" indent="-356235" lvl="1">
              <a:lnSpc>
                <a:spcPts val="4620"/>
              </a:lnSpc>
              <a:buFont typeface="Arial"/>
              <a:buChar char="•"/>
            </a:pPr>
            <a:r>
              <a:rPr lang="en-US" sz="3300">
                <a:solidFill>
                  <a:srgbClr val="000000"/>
                </a:solidFill>
                <a:latin typeface="Be Vietnam"/>
              </a:rPr>
              <a:t>Phát triển và bàn giao sản phẩm nhanh.</a:t>
            </a:r>
          </a:p>
          <a:p>
            <a:pPr algn="just" marL="712470" indent="-356235" lvl="1">
              <a:lnSpc>
                <a:spcPts val="4620"/>
              </a:lnSpc>
              <a:buFont typeface="Arial"/>
              <a:buChar char="•"/>
            </a:pPr>
            <a:r>
              <a:rPr lang="en-US" sz="3300">
                <a:solidFill>
                  <a:srgbClr val="000000"/>
                </a:solidFill>
                <a:latin typeface="Be Vietnam"/>
              </a:rPr>
              <a:t>Phát triển và bàn giao sản phẩm nhanh.</a:t>
            </a:r>
          </a:p>
        </p:txBody>
      </p:sp>
      <p:sp>
        <p:nvSpPr>
          <p:cNvPr name="TextBox 19" id="19"/>
          <p:cNvSpPr txBox="true"/>
          <p:nvPr/>
        </p:nvSpPr>
        <p:spPr>
          <a:xfrm rot="0">
            <a:off x="689709" y="2451100"/>
            <a:ext cx="8454291" cy="1445895"/>
          </a:xfrm>
          <a:prstGeom prst="rect">
            <a:avLst/>
          </a:prstGeom>
        </p:spPr>
        <p:txBody>
          <a:bodyPr anchor="t" rtlCol="false" tIns="0" lIns="0" bIns="0" rIns="0">
            <a:spAutoFit/>
          </a:bodyPr>
          <a:lstStyle/>
          <a:p>
            <a:pPr algn="just">
              <a:lnSpc>
                <a:spcPts val="5880"/>
              </a:lnSpc>
            </a:pPr>
            <a:r>
              <a:rPr lang="en-US" sz="4200">
                <a:solidFill>
                  <a:srgbClr val="000000"/>
                </a:solidFill>
                <a:latin typeface="Be Vietnam Ultra-Bold"/>
              </a:rPr>
              <a:t>     Ưu điểm Agile</a:t>
            </a:r>
          </a:p>
          <a:p>
            <a:pPr algn="just">
              <a:lnSpc>
                <a:spcPts val="588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DAF6JXnwq1k</dc:identifier>
  <dcterms:modified xsi:type="dcterms:W3CDTF">2011-08-01T06:04:30Z</dcterms:modified>
  <cp:revision>1</cp:revision>
  <dc:title>White And Blue Modern Professional Business Analytics Presentation</dc:title>
</cp:coreProperties>
</file>

<file path=docProps/thumbnail.jpeg>
</file>